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19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6DF190-4DE9-4FD7-BD49-32FB574A280F}" type="datetimeFigureOut">
              <a:rPr lang="en-US" smtClean="0"/>
              <a:t>4/22/2014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3D9C39-A7F8-4A44-A844-15B3104AC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5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Reeva,</a:t>
            </a:r>
            <a:r>
              <a:rPr lang="en-US" baseline="0" dirty="0" smtClean="0"/>
              <a:t> </a:t>
            </a:r>
            <a:r>
              <a:rPr lang="en-US" dirty="0" smtClean="0"/>
              <a:t>Breena,</a:t>
            </a:r>
            <a:r>
              <a:rPr lang="en-US" baseline="0" dirty="0" smtClean="0"/>
              <a:t> </a:t>
            </a:r>
            <a:r>
              <a:rPr lang="en-US" dirty="0" smtClean="0"/>
              <a:t>Manuela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9C39-A7F8-4A44-A844-15B3104ACA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8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Manuela,</a:t>
            </a:r>
            <a:r>
              <a:rPr lang="en-US" baseline="0" dirty="0" smtClean="0"/>
              <a:t> Reeva, Manuela, Reeva (MATCH), Manuela, Kate/Breena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9C39-A7F8-4A44-A844-15B3104ACA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41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Reeva, Reeva, Manuela,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9C39-A7F8-4A44-A844-15B3104ACA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01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Aly</a:t>
            </a:r>
            <a:r>
              <a:rPr lang="en-US" dirty="0" smtClean="0"/>
              <a:t>,</a:t>
            </a:r>
            <a:r>
              <a:rPr lang="en-US" baseline="0" dirty="0" smtClean="0"/>
              <a:t> Manuela, Manuela, Reeva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3D9C39-A7F8-4A44-A844-15B3104ACA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99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April 22,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VT RTT ELC Plan</a:t>
            </a:r>
            <a:endParaRPr lang="en-US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Governor’s Office</a:t>
            </a:r>
          </a:p>
          <a:p>
            <a:r>
              <a:rPr lang="en-US" dirty="0" smtClean="0"/>
              <a:t>AHS: Dept. of Health</a:t>
            </a:r>
          </a:p>
          <a:p>
            <a:r>
              <a:rPr lang="en-US" dirty="0" smtClean="0"/>
              <a:t>AHS: Dept. For Children and Families</a:t>
            </a:r>
          </a:p>
          <a:p>
            <a:r>
              <a:rPr lang="en-US" dirty="0" smtClean="0"/>
              <a:t>Agency of Education</a:t>
            </a:r>
          </a:p>
          <a:p>
            <a:r>
              <a:rPr lang="en-US" dirty="0" smtClean="0"/>
              <a:t>Building Bright Futures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5105400"/>
            <a:ext cx="2819400" cy="750981"/>
          </a:xfrm>
        </p:spPr>
        <p:txBody>
          <a:bodyPr/>
          <a:lstStyle/>
          <a:p>
            <a:fld id="{0A98AF03-7270-45C2-A683-C5E353EF01A5}" type="datetime4">
              <a:rPr lang="en-US" smtClean="0"/>
              <a:pPr/>
              <a:t>April 22,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1981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81000"/>
            <a:ext cx="2864776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68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AA1 Currently with JFO</a:t>
            </a:r>
          </a:p>
          <a:p>
            <a:r>
              <a:rPr lang="en-US" dirty="0" smtClean="0"/>
              <a:t>Will post/interview/hire positions as soon as AA1 is approved</a:t>
            </a:r>
          </a:p>
          <a:p>
            <a:r>
              <a:rPr lang="en-US" dirty="0" smtClean="0"/>
              <a:t>March 31</a:t>
            </a:r>
            <a:r>
              <a:rPr lang="en-US" baseline="30000" dirty="0" smtClean="0"/>
              <a:t>st</a:t>
            </a:r>
            <a:r>
              <a:rPr lang="en-US" dirty="0" smtClean="0"/>
              <a:t>, Detailed scopes of work and budgets due to federal government</a:t>
            </a:r>
          </a:p>
          <a:p>
            <a:r>
              <a:rPr lang="en-US" dirty="0" smtClean="0"/>
              <a:t>Presenting to BBF, Advisory Group, public and federal delegation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VT’s process for completing </a:t>
            </a:r>
            <a:r>
              <a:rPr lang="en-US" b="1" dirty="0" smtClean="0"/>
              <a:t>application</a:t>
            </a:r>
          </a:p>
          <a:p>
            <a:pPr marL="6858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Interagency Collaboration</a:t>
            </a:r>
          </a:p>
          <a:p>
            <a:pPr lvl="1"/>
            <a:r>
              <a:rPr lang="en-US" dirty="0" smtClean="0"/>
              <a:t>Connection to VT Early Childhood Framework</a:t>
            </a:r>
            <a:endParaRPr lang="en-US" dirty="0"/>
          </a:p>
          <a:p>
            <a:pPr lvl="1"/>
            <a:r>
              <a:rPr lang="en-US" dirty="0"/>
              <a:t>Broad stakeholder </a:t>
            </a:r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6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43492" y="838200"/>
            <a:ext cx="6777317" cy="4994429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en-US" b="1" dirty="0"/>
              <a:t>Vermont’s winning RTT- ELC grant proposal told an important story about our state: </a:t>
            </a:r>
            <a:endParaRPr lang="en-US" b="1" dirty="0" smtClean="0"/>
          </a:p>
          <a:p>
            <a:pPr marL="68580" indent="0">
              <a:buNone/>
            </a:pPr>
            <a:endParaRPr lang="en-US" b="1" dirty="0"/>
          </a:p>
          <a:p>
            <a:r>
              <a:rPr lang="en-US" sz="2200" dirty="0" smtClean="0"/>
              <a:t>Vermont </a:t>
            </a:r>
            <a:r>
              <a:rPr lang="en-US" sz="2200" dirty="0"/>
              <a:t>is a good place to be a child</a:t>
            </a:r>
            <a:r>
              <a:rPr lang="en-US" sz="2200" dirty="0" smtClean="0"/>
              <a:t>.</a:t>
            </a:r>
          </a:p>
          <a:p>
            <a:pPr marL="68580" indent="0">
              <a:buNone/>
            </a:pPr>
            <a:r>
              <a:rPr lang="en-US" sz="2200" dirty="0" smtClean="0"/>
              <a:t> </a:t>
            </a:r>
          </a:p>
          <a:p>
            <a:r>
              <a:rPr lang="en-US" sz="2200" dirty="0" smtClean="0"/>
              <a:t>Vermont </a:t>
            </a:r>
            <a:r>
              <a:rPr lang="en-US" sz="2200" dirty="0"/>
              <a:t>became a good place because of longstanding political and financial investment in children. </a:t>
            </a:r>
            <a:endParaRPr lang="en-US" sz="2200" dirty="0" smtClean="0"/>
          </a:p>
          <a:p>
            <a:pPr marL="68580" indent="0">
              <a:buNone/>
            </a:pPr>
            <a:endParaRPr lang="en-US" sz="2200" dirty="0" smtClean="0"/>
          </a:p>
          <a:p>
            <a:r>
              <a:rPr lang="en-US" sz="2200" dirty="0" smtClean="0"/>
              <a:t>But </a:t>
            </a:r>
            <a:r>
              <a:rPr lang="en-US" sz="2200" dirty="0"/>
              <a:t>not all of Vermont’s children are thriving</a:t>
            </a:r>
            <a:r>
              <a:rPr lang="en-US" sz="2200" dirty="0" smtClean="0"/>
              <a:t>. </a:t>
            </a:r>
          </a:p>
          <a:p>
            <a:pPr marL="68580" indent="0">
              <a:buNone/>
            </a:pPr>
            <a:r>
              <a:rPr lang="en-US" sz="2200" dirty="0"/>
              <a:t>	</a:t>
            </a:r>
            <a:endParaRPr lang="en-US" sz="2200" dirty="0" smtClean="0"/>
          </a:p>
          <a:p>
            <a:r>
              <a:rPr lang="en-US" sz="2200" dirty="0" smtClean="0"/>
              <a:t>High </a:t>
            </a:r>
            <a:r>
              <a:rPr lang="en-US" sz="2200" dirty="0"/>
              <a:t>quality interventions in early childhood can mitigate the impacts of poverty and other limiting conditions for children. </a:t>
            </a:r>
          </a:p>
        </p:txBody>
      </p:sp>
    </p:spTree>
    <p:extLst>
      <p:ext uri="{BB962C8B-B14F-4D97-AF65-F5344CB8AC3E}">
        <p14:creationId xmlns:p14="http://schemas.microsoft.com/office/powerpoint/2010/main" val="395773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024744" cy="762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620000" cy="4613429"/>
          </a:xfrm>
        </p:spPr>
        <p:txBody>
          <a:bodyPr>
            <a:normAutofit fontScale="25000" lnSpcReduction="20000"/>
          </a:bodyPr>
          <a:lstStyle/>
          <a:p>
            <a:endParaRPr lang="en-US" sz="6300" dirty="0" smtClean="0"/>
          </a:p>
          <a:p>
            <a:r>
              <a:rPr lang="en-US" sz="7200" dirty="0" smtClean="0"/>
              <a:t>$36.9 million over four years</a:t>
            </a:r>
          </a:p>
          <a:p>
            <a:pPr marL="68580" indent="0">
              <a:buNone/>
            </a:pPr>
            <a:endParaRPr lang="en-US" sz="7200" dirty="0" smtClean="0"/>
          </a:p>
          <a:p>
            <a:r>
              <a:rPr lang="en-US" sz="7200" dirty="0" smtClean="0"/>
              <a:t>Goals of grant:</a:t>
            </a:r>
          </a:p>
          <a:p>
            <a:pPr lvl="1"/>
            <a:r>
              <a:rPr lang="en-US" sz="7200" dirty="0" smtClean="0"/>
              <a:t>School readiness for children with high needs</a:t>
            </a:r>
          </a:p>
          <a:p>
            <a:pPr marL="365760" lvl="1" indent="0">
              <a:buNone/>
            </a:pPr>
            <a:endParaRPr lang="en-US" sz="7200" dirty="0" smtClean="0"/>
          </a:p>
          <a:p>
            <a:pPr lvl="0"/>
            <a:r>
              <a:rPr lang="en-US" sz="7200" dirty="0"/>
              <a:t>Improve quality and access for early learning  and development </a:t>
            </a:r>
            <a:r>
              <a:rPr lang="en-US" sz="7200" dirty="0" smtClean="0"/>
              <a:t>opportunities</a:t>
            </a:r>
            <a:endParaRPr lang="en-US" sz="7200" dirty="0"/>
          </a:p>
          <a:p>
            <a:pPr lvl="0"/>
            <a:r>
              <a:rPr lang="en-US" sz="7200" dirty="0"/>
              <a:t>Invest in a highly skilled workforce  through professional development</a:t>
            </a:r>
          </a:p>
          <a:p>
            <a:pPr lvl="0"/>
            <a:r>
              <a:rPr lang="en-US" sz="7200" dirty="0"/>
              <a:t>Empower communities to support young children and families</a:t>
            </a:r>
          </a:p>
          <a:p>
            <a:pPr lvl="0"/>
            <a:r>
              <a:rPr lang="en-US" sz="7200" dirty="0"/>
              <a:t>Strengthen our capacity to ensure  we are making a </a:t>
            </a:r>
            <a:r>
              <a:rPr lang="en-US" sz="7200" dirty="0" smtClean="0"/>
              <a:t>difference</a:t>
            </a:r>
          </a:p>
          <a:p>
            <a:pPr marL="68580" indent="0">
              <a:buNone/>
            </a:pPr>
            <a:endParaRPr lang="en-US" sz="7200" dirty="0" smtClean="0"/>
          </a:p>
          <a:p>
            <a:pPr marL="68580" indent="0" algn="ctr">
              <a:buNone/>
            </a:pPr>
            <a:r>
              <a:rPr lang="en-US" sz="7200" dirty="0" smtClean="0"/>
              <a:t>Aligns with Vermont’s greater reform effort:</a:t>
            </a:r>
          </a:p>
          <a:p>
            <a:pPr marL="68580" indent="0">
              <a:buNone/>
            </a:pPr>
            <a:endParaRPr lang="en-US" sz="7200" dirty="0" smtClean="0"/>
          </a:p>
          <a:p>
            <a:pPr marL="365760" lvl="1" indent="0" algn="ctr">
              <a:buNone/>
            </a:pPr>
            <a:r>
              <a:rPr lang="en-US" sz="7200" b="1" dirty="0" smtClean="0"/>
              <a:t>TO REALIZE THE PROMISE OF EVERY VERMONT CHILD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5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24744" cy="11430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Connections to Other Initiatives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52600"/>
            <a:ext cx="6777317" cy="40800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b="1" dirty="0" smtClean="0"/>
              <a:t>This grant has already provided an opportunity for alignment and collaboration</a:t>
            </a:r>
          </a:p>
          <a:p>
            <a:endParaRPr lang="en-US" dirty="0"/>
          </a:p>
          <a:p>
            <a:r>
              <a:rPr lang="en-US" dirty="0" smtClean="0"/>
              <a:t>Integrated Family Services</a:t>
            </a:r>
            <a:endParaRPr lang="en-US" dirty="0"/>
          </a:p>
          <a:p>
            <a:r>
              <a:rPr lang="en-US" dirty="0" smtClean="0"/>
              <a:t>Vermont Early Childhood Framework</a:t>
            </a:r>
          </a:p>
          <a:p>
            <a:r>
              <a:rPr lang="en-US" dirty="0" smtClean="0"/>
              <a:t>Vermont Early Childhood Action Plan</a:t>
            </a:r>
          </a:p>
          <a:p>
            <a:r>
              <a:rPr lang="en-US" dirty="0" smtClean="0"/>
              <a:t>Multi-Tiered Systems of Support</a:t>
            </a:r>
          </a:p>
          <a:p>
            <a:r>
              <a:rPr lang="en-US" dirty="0" smtClean="0"/>
              <a:t>Building Bright Futures </a:t>
            </a:r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4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Improve Quality and Access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VT STARS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Expanding Services to High Needs Children and Families</a:t>
            </a:r>
          </a:p>
          <a:p>
            <a:pPr lvl="1"/>
            <a:r>
              <a:rPr lang="en-US" dirty="0" smtClean="0"/>
              <a:t>Strengthening Families Grant</a:t>
            </a:r>
          </a:p>
          <a:p>
            <a:pPr lvl="1"/>
            <a:r>
              <a:rPr lang="en-US" dirty="0" smtClean="0"/>
              <a:t>Specialized Child Care Services </a:t>
            </a:r>
          </a:p>
          <a:p>
            <a:pPr lvl="1"/>
            <a:r>
              <a:rPr lang="en-US" dirty="0" smtClean="0"/>
              <a:t>Home-Visiting 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Developmental Screening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/>
              <a:t>Comprehensive Monitoring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Investing in a Highly Skilled Workforce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058809" cy="4114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Vermont Early Learning Standards</a:t>
            </a:r>
          </a:p>
          <a:p>
            <a:r>
              <a:rPr lang="en-US" dirty="0" smtClean="0"/>
              <a:t>Workforce Study</a:t>
            </a:r>
            <a:endParaRPr lang="en-US" dirty="0"/>
          </a:p>
          <a:p>
            <a:r>
              <a:rPr lang="en-US" dirty="0" smtClean="0"/>
              <a:t>Attainment of Credentials and Degrees</a:t>
            </a:r>
          </a:p>
          <a:p>
            <a:pPr lvl="1"/>
            <a:r>
              <a:rPr lang="en-US" dirty="0" smtClean="0"/>
              <a:t>TEACH Scholarships</a:t>
            </a:r>
          </a:p>
          <a:p>
            <a:pPr lvl="1"/>
            <a:r>
              <a:rPr lang="en-US" dirty="0" smtClean="0"/>
              <a:t>Apprenticeship</a:t>
            </a:r>
          </a:p>
          <a:p>
            <a:pPr lvl="1"/>
            <a:r>
              <a:rPr lang="en-US" dirty="0" smtClean="0"/>
              <a:t>Higher Ed Workgroup</a:t>
            </a:r>
          </a:p>
          <a:p>
            <a:pPr marL="342900" lvl="1" indent="-342900"/>
            <a:r>
              <a:rPr lang="en-US" dirty="0" smtClean="0"/>
              <a:t>Increasing Knowledge and Skills of Workforce</a:t>
            </a:r>
          </a:p>
          <a:p>
            <a:pPr lvl="1"/>
            <a:r>
              <a:rPr lang="en-US" dirty="0" smtClean="0"/>
              <a:t>Mentoring and Coaching (MATCH)</a:t>
            </a:r>
          </a:p>
          <a:p>
            <a:pPr lvl="1"/>
            <a:r>
              <a:rPr lang="en-US" dirty="0" smtClean="0"/>
              <a:t>Child Assessments</a:t>
            </a:r>
          </a:p>
          <a:p>
            <a:pPr marL="346075" lvl="1" indent="-273050"/>
            <a:r>
              <a:rPr lang="en-US" dirty="0" smtClean="0"/>
              <a:t>Support for Healthy Development</a:t>
            </a:r>
          </a:p>
          <a:p>
            <a:pPr marL="620395" lvl="2" indent="-273050"/>
            <a:r>
              <a:rPr lang="en-US" dirty="0" smtClean="0"/>
              <a:t>Early MTSS</a:t>
            </a:r>
          </a:p>
          <a:p>
            <a:pPr marL="620395" lvl="2" indent="-273050"/>
            <a:r>
              <a:rPr lang="en-US" dirty="0" smtClean="0"/>
              <a:t>Health and Safety Consultation</a:t>
            </a:r>
          </a:p>
          <a:p>
            <a:pPr marL="36576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9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024744" cy="762000"/>
          </a:xfrm>
        </p:spPr>
        <p:txBody>
          <a:bodyPr/>
          <a:lstStyle/>
          <a:p>
            <a:r>
              <a:rPr lang="en-US" dirty="0" smtClean="0"/>
              <a:t>Empowering 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0"/>
            <a:ext cx="6777317" cy="438482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Promise Communities</a:t>
            </a:r>
          </a:p>
          <a:p>
            <a:r>
              <a:rPr lang="en-US" dirty="0" smtClean="0"/>
              <a:t>Early Childhood Leadership Institute</a:t>
            </a:r>
          </a:p>
          <a:p>
            <a:r>
              <a:rPr lang="en-US" dirty="0" err="1"/>
              <a:t>PreK</a:t>
            </a:r>
            <a:r>
              <a:rPr lang="en-US" dirty="0"/>
              <a:t> – Grade 3 </a:t>
            </a:r>
            <a:r>
              <a:rPr lang="en-US" dirty="0" smtClean="0"/>
              <a:t>Approach</a:t>
            </a:r>
          </a:p>
          <a:p>
            <a:r>
              <a:rPr lang="en-US" dirty="0" smtClean="0"/>
              <a:t>Building Bright Futures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5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Ensure we are Making a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 coordinated, integrated 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 early learning data system</a:t>
            </a:r>
          </a:p>
          <a:p>
            <a:pPr lvl="1"/>
            <a:r>
              <a:rPr lang="en-US" dirty="0" smtClean="0"/>
              <a:t>Data Governance Structure</a:t>
            </a:r>
          </a:p>
          <a:p>
            <a:pPr lvl="1"/>
            <a:r>
              <a:rPr lang="en-US" dirty="0" smtClean="0"/>
              <a:t>Early Childhood Data and Reporting System</a:t>
            </a:r>
          </a:p>
          <a:p>
            <a:pPr lvl="1"/>
            <a:r>
              <a:rPr lang="en-US" dirty="0" smtClean="0"/>
              <a:t>Expansion of State Longitudinal Data System</a:t>
            </a:r>
          </a:p>
          <a:p>
            <a:pPr lvl="1"/>
            <a:r>
              <a:rPr lang="en-US" dirty="0"/>
              <a:t>Children’s Integrated Services Data System</a:t>
            </a:r>
          </a:p>
          <a:p>
            <a:pPr marL="36576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April 22,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6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5601</TotalTime>
  <Words>420</Words>
  <Application>Microsoft Office PowerPoint</Application>
  <PresentationFormat>On-screen Show (4:3)</PresentationFormat>
  <Paragraphs>117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VT RTT ELC Plan</vt:lpstr>
      <vt:lpstr>Application Process</vt:lpstr>
      <vt:lpstr>PowerPoint Presentation</vt:lpstr>
      <vt:lpstr>Overview</vt:lpstr>
      <vt:lpstr>Connections to Other Initiatives</vt:lpstr>
      <vt:lpstr>Improve Quality and Access </vt:lpstr>
      <vt:lpstr>Investing in a Highly Skilled Workforce</vt:lpstr>
      <vt:lpstr>Empowering Communities</vt:lpstr>
      <vt:lpstr>Ensure we are Making a Difference</vt:lpstr>
      <vt:lpstr>Timeline</vt:lpstr>
      <vt:lpstr>Questions?</vt:lpstr>
    </vt:vector>
  </TitlesOfParts>
  <Company>State of Vermont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 RTT ELC Plan</dc:title>
  <dc:creator>Richards, Alyson</dc:creator>
  <cp:lastModifiedBy>Julie</cp:lastModifiedBy>
  <cp:revision>12</cp:revision>
  <cp:lastPrinted>2014-02-26T20:34:50Z</cp:lastPrinted>
  <dcterms:created xsi:type="dcterms:W3CDTF">2014-02-26T19:04:17Z</dcterms:created>
  <dcterms:modified xsi:type="dcterms:W3CDTF">2014-04-22T19:21:38Z</dcterms:modified>
</cp:coreProperties>
</file>