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5" r:id="rId2"/>
  </p:sldMasterIdLst>
  <p:notesMasterIdLst>
    <p:notesMasterId r:id="rId54"/>
  </p:notesMasterIdLst>
  <p:handoutMasterIdLst>
    <p:handoutMasterId r:id="rId55"/>
  </p:handoutMasterIdLst>
  <p:sldIdLst>
    <p:sldId id="256" r:id="rId3"/>
    <p:sldId id="308" r:id="rId4"/>
    <p:sldId id="301" r:id="rId5"/>
    <p:sldId id="259" r:id="rId6"/>
    <p:sldId id="302" r:id="rId7"/>
    <p:sldId id="297" r:id="rId8"/>
    <p:sldId id="303" r:id="rId9"/>
    <p:sldId id="304" r:id="rId10"/>
    <p:sldId id="305" r:id="rId11"/>
    <p:sldId id="306" r:id="rId12"/>
    <p:sldId id="307" r:id="rId13"/>
    <p:sldId id="318" r:id="rId14"/>
    <p:sldId id="260" r:id="rId15"/>
    <p:sldId id="261" r:id="rId16"/>
    <p:sldId id="263" r:id="rId17"/>
    <p:sldId id="265" r:id="rId18"/>
    <p:sldId id="266" r:id="rId19"/>
    <p:sldId id="317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309" r:id="rId32"/>
    <p:sldId id="310" r:id="rId33"/>
    <p:sldId id="313" r:id="rId34"/>
    <p:sldId id="312" r:id="rId35"/>
    <p:sldId id="311" r:id="rId36"/>
    <p:sldId id="314" r:id="rId37"/>
    <p:sldId id="315" r:id="rId38"/>
    <p:sldId id="319" r:id="rId39"/>
    <p:sldId id="278" r:id="rId40"/>
    <p:sldId id="279" r:id="rId41"/>
    <p:sldId id="320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106" d="100"/>
          <a:sy n="106" d="100"/>
        </p:scale>
        <p:origin x="-1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0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EA474E55-27FF-446C-9530-FDE16C3E7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6818EAE3-BC53-4688-A59B-45481D028DCF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88B65046-8BED-4FF0-A7FC-BFE693EE7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sp>
        <p:nvSpPr>
          <p:cNvPr id="788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55DC8-689B-4F66-BAEF-C861CA7AB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AB51-D0DC-4580-81B5-8D6A43FAC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703C-6D10-4A2F-9C35-E07FF4803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802A-3F0E-4837-AEE5-AB2EBEF0F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2434F-3C3D-49F0-B09A-1904378B6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B3F10-6266-4DC0-B6CA-1605EE89A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FEE4C-C0BD-4D06-83F0-C9ECCDA02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7C112-CFC0-4C58-AD62-E90D51EE8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C4CC-474A-4648-BAB7-4F5608787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8B36B-6E4C-46D7-8635-1E7EBC019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77E20-5C2D-43D4-B1B6-23D6711A9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184D9-4DC4-48C1-9F64-92F578FC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F7D42-678E-4EB8-B8A6-530B15450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DEF3-9FFE-4436-8050-F29EC27DD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AF679-5CFA-4055-8295-03375830C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1A786-79BA-4EE2-9CC0-9F5C239A9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A2EBF-9B0D-42AD-BFAE-9653CC572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AF31E-410A-4F26-8ED6-653EC3B45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F4089-703D-4A3F-BC08-BEC0187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3772-5306-47AD-A198-0FF3B3DB9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17D53-C0D2-4A94-B1EE-F58A31C8C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CB57F-22C4-4A7A-A212-3FEC1A355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9E0E5F-1421-4595-9048-E31D2B51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78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8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8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778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78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sp>
        <p:nvSpPr>
          <p:cNvPr id="778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78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E12F878-4D65-4D6A-BD2F-AADF51B2C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762000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PROLOTHERAPY	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dirty="0" smtClean="0"/>
          </a:p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AN IMPORTANT TOOL FOR MSK PAIN  MANAGEMENT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3600" dirty="0">
              <a:solidFill>
                <a:schemeClr val="tx2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							 </a:t>
            </a:r>
            <a:r>
              <a:rPr lang="en-US" sz="2000" dirty="0" smtClean="0">
                <a:solidFill>
                  <a:schemeClr val="tx2"/>
                </a:solidFill>
              </a:rPr>
              <a:t>MAYO FRIEDLIS,MD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							  Stem Cell Arts/National 						  Spine and Pain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						  Washington DC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						   LAOM, BA 0913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PROLO AS A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Teaches you how to treat the entre area, not just the lesion on MRI or US. This makes cure more likely</a:t>
            </a:r>
          </a:p>
          <a:p>
            <a:pPr>
              <a:defRPr/>
            </a:pPr>
            <a:r>
              <a:rPr lang="en-US" dirty="0" smtClean="0"/>
              <a:t>Has an 80% success rate which tends toward curative (all or none response)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ADVANTAGES </a:t>
            </a:r>
            <a:r>
              <a:rPr lang="en-US" dirty="0" smtClean="0"/>
              <a:t>OF PROLO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to perform once learned</a:t>
            </a:r>
          </a:p>
          <a:p>
            <a:pPr>
              <a:defRPr/>
            </a:pPr>
            <a:r>
              <a:rPr lang="en-US" dirty="0" smtClean="0"/>
              <a:t>No equipment or preparation</a:t>
            </a:r>
          </a:p>
          <a:p>
            <a:pPr>
              <a:defRPr/>
            </a:pPr>
            <a:r>
              <a:rPr lang="en-US" dirty="0" smtClean="0"/>
              <a:t>Treats larger areas-cervical thoracic lumbar spines</a:t>
            </a:r>
          </a:p>
          <a:p>
            <a:pPr>
              <a:defRPr/>
            </a:pPr>
            <a:r>
              <a:rPr lang="en-US" dirty="0" smtClean="0"/>
              <a:t>As a method of treatment, it addresses the entire organ, insuring stability of the long term</a:t>
            </a:r>
          </a:p>
          <a:p>
            <a:pPr>
              <a:defRPr/>
            </a:pPr>
            <a:r>
              <a:rPr lang="en-US" dirty="0" smtClean="0"/>
              <a:t>More affordable for many injuries</a:t>
            </a:r>
          </a:p>
          <a:p>
            <a:pPr>
              <a:defRPr/>
            </a:pPr>
            <a:r>
              <a:rPr lang="en-US" dirty="0" smtClean="0"/>
              <a:t>Same outcomes as PRP (tears excepted)</a:t>
            </a:r>
          </a:p>
          <a:p>
            <a:pPr>
              <a:defRPr/>
            </a:pPr>
            <a:r>
              <a:rPr lang="en-US" dirty="0" smtClean="0"/>
              <a:t>5-10% of patients respond to </a:t>
            </a:r>
            <a:r>
              <a:rPr lang="en-US" dirty="0" err="1" smtClean="0"/>
              <a:t>Prolo</a:t>
            </a:r>
            <a:r>
              <a:rPr lang="en-US" dirty="0" smtClean="0"/>
              <a:t> but not PRP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Img2003-02-03_0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DEFINITION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848600" cy="4267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PROLO – To proliferate</a:t>
            </a:r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The injection of a substance to stimulate the growth of connective tissue thereby strengthening weakened and painful ligaments, tendons, and joint capsules</a:t>
            </a:r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Prolotherapy also known as: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“</a:t>
            </a:r>
            <a:r>
              <a:rPr lang="en-US" sz="2400" dirty="0" err="1" smtClean="0"/>
              <a:t>Sclerotherapy</a:t>
            </a:r>
            <a:r>
              <a:rPr lang="en-US" sz="2400" dirty="0" smtClean="0"/>
              <a:t>”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“Ligament Reconstructive Therapy”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55663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PROLIFERANT SOLUTIONS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err="1" smtClean="0"/>
              <a:t>Osmotics</a:t>
            </a:r>
            <a:endParaRPr lang="en-US" dirty="0" smtClean="0"/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12.5% - 25.0% Dextrose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err="1" smtClean="0"/>
              <a:t>Glycerine</a:t>
            </a:r>
            <a:r>
              <a:rPr lang="en-US" dirty="0" smtClean="0"/>
              <a:t> 25%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Zinc Sulfate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325438"/>
            <a:ext cx="8001000" cy="12509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PROLIFERANT SOLUTIONS,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 </a:t>
            </a:r>
            <a:r>
              <a:rPr lang="en-US" sz="3200" smtClean="0"/>
              <a:t>Continued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85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Chemical Irritants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Phenol 2.5%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Tannic Acid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Quinine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err="1" smtClean="0"/>
              <a:t>Guaiacol</a:t>
            </a:r>
            <a:endParaRPr lang="en-US" dirty="0" smtClean="0"/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Calcium </a:t>
            </a:r>
            <a:r>
              <a:rPr lang="en-US" dirty="0" err="1" smtClean="0"/>
              <a:t>Gluconate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HISTORY OF </a:t>
            </a:r>
            <a:br>
              <a:rPr lang="en-US" dirty="0" smtClean="0"/>
            </a:br>
            <a:r>
              <a:rPr lang="en-US" dirty="0" smtClean="0"/>
              <a:t>PROLOTHERAPY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Hippocrates</a:t>
            </a:r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1500 A.D. – French surgeon </a:t>
            </a:r>
            <a:r>
              <a:rPr lang="en-US" sz="2800" dirty="0" err="1" smtClean="0"/>
              <a:t>Paret</a:t>
            </a:r>
            <a:endParaRPr lang="en-US" sz="2800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1927 - First </a:t>
            </a:r>
            <a:r>
              <a:rPr lang="en-US" sz="2800" dirty="0" err="1" smtClean="0"/>
              <a:t>histologic</a:t>
            </a:r>
            <a:r>
              <a:rPr lang="en-US" sz="2800" dirty="0" smtClean="0"/>
              <a:t> report on animals</a:t>
            </a:r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1939 - Hackett </a:t>
            </a:r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Current usage over 50 years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PROLOTHERAPY WORKS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Normal healing of wounds occurs in three phases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Inflammation phase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Proliferative phase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Remodeling phase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990600" y="50292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600200" y="4267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1400" b="1">
              <a:latin typeface="Arial" charset="0"/>
            </a:endParaRP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1020763" y="4206875"/>
            <a:ext cx="1905000" cy="822325"/>
          </a:xfrm>
          <a:prstGeom prst="rect">
            <a:avLst/>
          </a:prstGeom>
          <a:solidFill>
            <a:srgbClr val="FF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200" b="1" u="sng">
                <a:latin typeface="Arial" charset="0"/>
              </a:rPr>
              <a:t>  </a:t>
            </a:r>
          </a:p>
          <a:p>
            <a:pPr algn="ctr" eaLnBrk="0" hangingPunct="0"/>
            <a:endParaRPr lang="en-US" sz="1200" b="1" u="sng">
              <a:latin typeface="Arial" charset="0"/>
            </a:endParaRPr>
          </a:p>
          <a:p>
            <a:pPr algn="ctr" eaLnBrk="0" hangingPunct="0"/>
            <a:endParaRPr lang="en-US" sz="1200" b="1" u="sng">
              <a:latin typeface="Arial" charset="0"/>
            </a:endParaRPr>
          </a:p>
          <a:p>
            <a:pPr algn="ctr" eaLnBrk="0" hangingPunct="0"/>
            <a:endParaRPr lang="en-US" sz="1200" b="1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2725738" y="3168650"/>
            <a:ext cx="3176587" cy="12001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 b="1">
              <a:solidFill>
                <a:srgbClr val="0066FF"/>
              </a:solidFill>
              <a:latin typeface="Arial" charset="0"/>
            </a:endParaRPr>
          </a:p>
          <a:p>
            <a:pPr eaLnBrk="0" hangingPunct="0"/>
            <a:endParaRPr lang="en-US" sz="1200" b="1">
              <a:solidFill>
                <a:srgbClr val="0066FF"/>
              </a:solidFill>
              <a:latin typeface="Arial" charset="0"/>
            </a:endParaRPr>
          </a:p>
          <a:p>
            <a:pPr eaLnBrk="0" hangingPunct="0"/>
            <a:endParaRPr lang="en-US" sz="1200" b="1">
              <a:solidFill>
                <a:srgbClr val="0066FF"/>
              </a:solidFill>
              <a:latin typeface="Arial" charset="0"/>
            </a:endParaRPr>
          </a:p>
          <a:p>
            <a:pPr eaLnBrk="0" hangingPunct="0"/>
            <a:endParaRPr lang="en-US" sz="1200" b="1">
              <a:solidFill>
                <a:srgbClr val="0066FF"/>
              </a:solidFill>
              <a:latin typeface="Arial" charset="0"/>
            </a:endParaRPr>
          </a:p>
          <a:p>
            <a:pPr eaLnBrk="0" hangingPunct="0"/>
            <a:endParaRPr lang="en-US" sz="1200" b="1">
              <a:solidFill>
                <a:srgbClr val="0066FF"/>
              </a:solidFill>
              <a:latin typeface="Arial" charset="0"/>
            </a:endParaRPr>
          </a:p>
          <a:p>
            <a:pPr eaLnBrk="0" hangingPunct="0"/>
            <a:endParaRPr lang="en-US" sz="1200" b="1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5484813" y="1839913"/>
            <a:ext cx="3354387" cy="18288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Text Box 8"/>
          <p:cNvSpPr txBox="1">
            <a:spLocks noChangeArrowheads="1"/>
          </p:cNvSpPr>
          <p:nvPr/>
        </p:nvSpPr>
        <p:spPr bwMode="auto">
          <a:xfrm>
            <a:off x="6172200" y="1905000"/>
            <a:ext cx="186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rebuchet MS" pitchFamily="34" charset="0"/>
              </a:rPr>
              <a:t>TISSUE REMODELING</a:t>
            </a:r>
          </a:p>
        </p:txBody>
      </p:sp>
      <p:sp>
        <p:nvSpPr>
          <p:cNvPr id="45064" name="Text Box 9"/>
          <p:cNvSpPr txBox="1">
            <a:spLocks noChangeArrowheads="1"/>
          </p:cNvSpPr>
          <p:nvPr/>
        </p:nvSpPr>
        <p:spPr bwMode="auto">
          <a:xfrm>
            <a:off x="3505200" y="4648200"/>
            <a:ext cx="4465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chemeClr val="hlink"/>
                </a:solidFill>
                <a:latin typeface="Trebuchet MS" pitchFamily="34" charset="0"/>
              </a:rPr>
              <a:t>NATURAL  HEALING  CASCADE</a:t>
            </a: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152400" y="4953000"/>
            <a:ext cx="785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FF00"/>
                </a:solidFill>
                <a:latin typeface="Trebuchet MS" pitchFamily="34" charset="0"/>
              </a:rPr>
              <a:t>INJURY</a:t>
            </a:r>
          </a:p>
        </p:txBody>
      </p:sp>
      <p:sp>
        <p:nvSpPr>
          <p:cNvPr id="45066" name="Line 11"/>
          <p:cNvSpPr>
            <a:spLocks noChangeShapeType="1"/>
          </p:cNvSpPr>
          <p:nvPr/>
        </p:nvSpPr>
        <p:spPr bwMode="auto">
          <a:xfrm>
            <a:off x="990600" y="5029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7" name="Line 12"/>
          <p:cNvSpPr>
            <a:spLocks noChangeShapeType="1"/>
          </p:cNvSpPr>
          <p:nvPr/>
        </p:nvSpPr>
        <p:spPr bwMode="auto">
          <a:xfrm>
            <a:off x="3733800" y="1676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8" name="Text Box 13"/>
          <p:cNvSpPr txBox="1">
            <a:spLocks noChangeArrowheads="1"/>
          </p:cNvSpPr>
          <p:nvPr/>
        </p:nvSpPr>
        <p:spPr bwMode="auto">
          <a:xfrm>
            <a:off x="7848600" y="12954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FFFF00"/>
                </a:solidFill>
                <a:latin typeface="Trebuchet MS" pitchFamily="34" charset="0"/>
              </a:rPr>
              <a:t>COMPLETE</a:t>
            </a:r>
          </a:p>
          <a:p>
            <a:r>
              <a:rPr lang="en-US" sz="1400" b="1">
                <a:solidFill>
                  <a:srgbClr val="FFFF00"/>
                </a:solidFill>
                <a:latin typeface="Trebuchet MS" pitchFamily="34" charset="0"/>
              </a:rPr>
              <a:t>HEALING</a:t>
            </a:r>
          </a:p>
        </p:txBody>
      </p:sp>
      <p:sp>
        <p:nvSpPr>
          <p:cNvPr id="45069" name="Line 14"/>
          <p:cNvSpPr>
            <a:spLocks noChangeShapeType="1"/>
          </p:cNvSpPr>
          <p:nvPr/>
        </p:nvSpPr>
        <p:spPr bwMode="auto">
          <a:xfrm flipV="1">
            <a:off x="990600" y="1905000"/>
            <a:ext cx="7772400" cy="3124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0" name="Line 15"/>
          <p:cNvSpPr>
            <a:spLocks noChangeShapeType="1"/>
          </p:cNvSpPr>
          <p:nvPr/>
        </p:nvSpPr>
        <p:spPr bwMode="auto">
          <a:xfrm>
            <a:off x="88392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1" name="Text Box 16"/>
          <p:cNvSpPr txBox="1">
            <a:spLocks noChangeArrowheads="1"/>
          </p:cNvSpPr>
          <p:nvPr/>
        </p:nvSpPr>
        <p:spPr bwMode="auto">
          <a:xfrm>
            <a:off x="1049338" y="3668713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Trebuchet MS" pitchFamily="34" charset="0"/>
              </a:rPr>
              <a:t>INFLAMMATION</a:t>
            </a:r>
          </a:p>
        </p:txBody>
      </p:sp>
      <p:sp>
        <p:nvSpPr>
          <p:cNvPr id="45072" name="Text Box 17"/>
          <p:cNvSpPr txBox="1">
            <a:spLocks noChangeArrowheads="1"/>
          </p:cNvSpPr>
          <p:nvPr/>
        </p:nvSpPr>
        <p:spPr bwMode="auto">
          <a:xfrm>
            <a:off x="3124200" y="29718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Trebuchet MS" pitchFamily="34" charset="0"/>
              </a:rPr>
              <a:t>TISSUE REGENERATION</a:t>
            </a:r>
          </a:p>
        </p:txBody>
      </p:sp>
      <p:sp>
        <p:nvSpPr>
          <p:cNvPr id="45073" name="Line 19"/>
          <p:cNvSpPr>
            <a:spLocks noChangeShapeType="1"/>
          </p:cNvSpPr>
          <p:nvPr/>
        </p:nvSpPr>
        <p:spPr bwMode="auto">
          <a:xfrm flipH="1">
            <a:off x="990600" y="18288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4" name="Line 20"/>
          <p:cNvSpPr>
            <a:spLocks noChangeShapeType="1"/>
          </p:cNvSpPr>
          <p:nvPr/>
        </p:nvSpPr>
        <p:spPr bwMode="auto">
          <a:xfrm>
            <a:off x="990600" y="1828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5" name="Text Box 29"/>
          <p:cNvSpPr txBox="1">
            <a:spLocks noChangeArrowheads="1"/>
          </p:cNvSpPr>
          <p:nvPr/>
        </p:nvSpPr>
        <p:spPr bwMode="auto">
          <a:xfrm>
            <a:off x="4343400" y="3735388"/>
            <a:ext cx="1558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Trebuchet MS" pitchFamily="34" charset="0"/>
              </a:rPr>
              <a:t>(Cell  Proliferation)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4600" y="-30163"/>
            <a:ext cx="4592638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kern="0" dirty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Wound   Healing</a:t>
            </a:r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WOUND HEALING	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648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Inflammatory Phase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Injury to cells (the wound)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Cells broken open, spilling contents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Debris and chemicals released: </a:t>
            </a:r>
            <a:r>
              <a:rPr lang="en-US" dirty="0" err="1" smtClean="0"/>
              <a:t>kinins</a:t>
            </a:r>
            <a:r>
              <a:rPr lang="en-US" dirty="0" smtClean="0"/>
              <a:t>, complement cascade, </a:t>
            </a:r>
            <a:r>
              <a:rPr lang="en-US" dirty="0" err="1" smtClean="0"/>
              <a:t>fibrinolysis</a:t>
            </a:r>
            <a:r>
              <a:rPr lang="en-US" dirty="0" smtClean="0"/>
              <a:t>, prostaglandins, pain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Cause of influx of leukocytes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Lasts one to three days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25 years Prolotherapy</a:t>
            </a:r>
          </a:p>
          <a:p>
            <a:pPr>
              <a:defRPr/>
            </a:pPr>
            <a:r>
              <a:rPr lang="en-US" dirty="0" smtClean="0"/>
              <a:t>8 years PRP</a:t>
            </a:r>
          </a:p>
          <a:p>
            <a:pPr>
              <a:defRPr/>
            </a:pPr>
            <a:r>
              <a:rPr lang="en-US" dirty="0"/>
              <a:t>4</a:t>
            </a:r>
            <a:r>
              <a:rPr lang="en-US" dirty="0" smtClean="0"/>
              <a:t> years Stem cells</a:t>
            </a:r>
          </a:p>
          <a:p>
            <a:pPr>
              <a:defRPr/>
            </a:pPr>
            <a:r>
              <a:rPr lang="en-US" dirty="0" smtClean="0"/>
              <a:t>Interventional Pain on the side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1475"/>
            <a:ext cx="8229600" cy="1046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WOUND HEALING,</a:t>
            </a:r>
            <a:br>
              <a:rPr lang="en-US" smtClean="0"/>
            </a:br>
            <a:r>
              <a:rPr lang="en-US" sz="3600" smtClean="0"/>
              <a:t>Continued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Proliferative Phase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Hormones released which attract macrophages, granulation cells, fibroblasts in succession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Macrophages clean up debris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New blood vessel growth stimulated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Fibroblasts stimulated to make new ligaments by hormones released by macrophages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Can only happen with a fresh injury state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Lasts ten days to two weeks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1475"/>
            <a:ext cx="8229600" cy="1046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WOUND HEALING,</a:t>
            </a:r>
            <a:br>
              <a:rPr lang="en-US" smtClean="0"/>
            </a:br>
            <a:r>
              <a:rPr lang="en-US" sz="3600" smtClean="0"/>
              <a:t>Continued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Remodeling Phase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Collagen fibrils form along stress lines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Water squeezed out of fibrils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Collagen cross-linked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Occurs for two to three months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WOUND HEALING</a:t>
            </a:r>
            <a:br>
              <a:rPr lang="en-US" dirty="0" smtClean="0"/>
            </a:br>
            <a:r>
              <a:rPr lang="en-US" dirty="0" smtClean="0"/>
              <a:t>SUMMARY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Prolotherapy is a way to jump-start the normal repair process.</a:t>
            </a:r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i="1" u="sng" dirty="0" smtClean="0"/>
              <a:t>Lesson</a:t>
            </a:r>
            <a:r>
              <a:rPr lang="en-US" i="1" dirty="0" smtClean="0"/>
              <a:t> </a:t>
            </a:r>
            <a:r>
              <a:rPr lang="en-US" dirty="0" smtClean="0"/>
              <a:t>: Reconsider the use of anti-inflammatories given for acute injuries.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CONNECTIVE TISSUE RESEARCH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Hackett, 1956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Showed 40% increase in diameter and size of fibril osseous junction of rabbit tendons two months after injection with </a:t>
            </a:r>
            <a:r>
              <a:rPr lang="en-US" dirty="0" err="1" smtClean="0"/>
              <a:t>proliferant</a:t>
            </a:r>
            <a:r>
              <a:rPr lang="en-US" dirty="0" smtClean="0"/>
              <a:t> solution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Similar studies in medial collateral ligaments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CONNECTIVE TISSUE RESEARCH, </a:t>
            </a:r>
            <a:r>
              <a:rPr lang="en-US" sz="3600" smtClean="0"/>
              <a:t>Continued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Liu, 1983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Studied rabbit medial collateral ligament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Injected </a:t>
            </a:r>
            <a:r>
              <a:rPr lang="en-US" dirty="0" err="1" smtClean="0"/>
              <a:t>proliferant</a:t>
            </a:r>
            <a:r>
              <a:rPr lang="en-US" dirty="0" smtClean="0"/>
              <a:t> one time in test cases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Control injected with </a:t>
            </a:r>
            <a:r>
              <a:rPr lang="en-US" dirty="0" err="1" smtClean="0"/>
              <a:t>NaCl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i="1" u="sng" dirty="0" smtClean="0"/>
              <a:t>Findings :</a:t>
            </a:r>
            <a:r>
              <a:rPr lang="en-US" dirty="0" smtClean="0"/>
              <a:t> 42 days later – </a:t>
            </a:r>
            <a:r>
              <a:rPr lang="en-US" dirty="0" err="1" smtClean="0"/>
              <a:t>proliferant</a:t>
            </a:r>
            <a:r>
              <a:rPr lang="en-US" dirty="0" smtClean="0"/>
              <a:t>-injected ligament showed significant increase in mass, thickness, and strength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CONNECTIVE TISSUE RESEARCH, </a:t>
            </a:r>
            <a:r>
              <a:rPr lang="en-US" sz="3600" smtClean="0"/>
              <a:t>Continued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Maynard, 1985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Studied patellar tendons and Achilles tendons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Showed increased diameter and cell numbers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CONNECTIVE TISSUE RESEARCH, </a:t>
            </a:r>
            <a:r>
              <a:rPr lang="en-US" sz="3600" smtClean="0"/>
              <a:t>Continued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Klein, 1989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Human SI ligaments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Showed </a:t>
            </a:r>
            <a:r>
              <a:rPr lang="en-US" dirty="0" err="1" smtClean="0"/>
              <a:t>proliferant</a:t>
            </a:r>
            <a:r>
              <a:rPr lang="en-US" dirty="0" smtClean="0"/>
              <a:t>-treated ligaments hypertrophied (ligament hypertrophy </a:t>
            </a:r>
            <a:r>
              <a:rPr lang="en-US" u="sng" dirty="0" smtClean="0"/>
              <a:t>NOT</a:t>
            </a:r>
            <a:r>
              <a:rPr lang="en-US" dirty="0" smtClean="0"/>
              <a:t> scar tissue)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Increased ligament diameter by 60%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CLINICAL STUDIES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Hackett, 1960 monograph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1,816 patients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Followed for 20 years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82% satisfactorily cured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No complications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1475"/>
            <a:ext cx="8229600" cy="1046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CLINICAL STUDIES,</a:t>
            </a:r>
            <a:br>
              <a:rPr lang="en-US" smtClean="0"/>
            </a:br>
            <a:r>
              <a:rPr lang="en-US" sz="3600" smtClean="0"/>
              <a:t>Continued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err="1" smtClean="0"/>
              <a:t>Ongley</a:t>
            </a:r>
            <a:r>
              <a:rPr lang="en-US" sz="2800" dirty="0" smtClean="0"/>
              <a:t>, 1987 – </a:t>
            </a:r>
            <a:r>
              <a:rPr lang="en-US" sz="2800" i="1" dirty="0" smtClean="0"/>
              <a:t>Lancet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81 patients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Low back pain greater than one year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Experimental group – six weekly injections of P2G </a:t>
            </a:r>
            <a:r>
              <a:rPr lang="en-US" sz="2400" dirty="0" err="1" smtClean="0"/>
              <a:t>proliferant</a:t>
            </a:r>
            <a:endParaRPr lang="en-US" sz="2400" dirty="0" smtClean="0"/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Control group – six weekly injections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	of </a:t>
            </a:r>
            <a:r>
              <a:rPr lang="en-US" sz="2400" dirty="0" err="1" smtClean="0"/>
              <a:t>NaCl</a:t>
            </a:r>
            <a:endParaRPr lang="en-US" sz="2400" dirty="0" smtClean="0"/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i="1" u="sng" dirty="0" smtClean="0"/>
              <a:t>RESULTS:</a:t>
            </a:r>
            <a:r>
              <a:rPr lang="en-US" sz="2400" dirty="0" smtClean="0"/>
              <a:t> Significant improvement in disability scores and pain ratings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CLINICAL STUDIES,</a:t>
            </a:r>
            <a:br>
              <a:rPr lang="en-US" smtClean="0"/>
            </a:br>
            <a:r>
              <a:rPr lang="en-US" smtClean="0"/>
              <a:t>Continued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Klein, 1993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General spinal disorders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Randomized double-blind study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79 patients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Experimental group – six weekly injections of P2G plus </a:t>
            </a:r>
            <a:r>
              <a:rPr lang="en-US" sz="2400" dirty="0" err="1" smtClean="0"/>
              <a:t>lidocaine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Control group – six weekly injections of </a:t>
            </a:r>
            <a:r>
              <a:rPr lang="en-US" sz="2400" dirty="0" err="1" smtClean="0"/>
              <a:t>NaCL</a:t>
            </a:r>
            <a:r>
              <a:rPr lang="en-US" sz="2400" dirty="0" smtClean="0"/>
              <a:t> plus </a:t>
            </a:r>
            <a:r>
              <a:rPr lang="en-US" sz="2400" dirty="0" err="1" smtClean="0"/>
              <a:t>lidocaine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i="1" u="sng" dirty="0" smtClean="0"/>
              <a:t>RESULTS:</a:t>
            </a:r>
            <a:r>
              <a:rPr lang="en-US" sz="2400" dirty="0" smtClean="0"/>
              <a:t> 30/39 of experimental group had greater than 50% reduction in pain; only 21/40 of control group showed similar response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Problem with study – the control was also therapeutic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PROLOTHERAPY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4400" dirty="0" smtClean="0"/>
              <a:t>YOU NEED TO LEARN THIS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4400" dirty="0" smtClean="0"/>
              <a:t>TECHNIQUE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4400" dirty="0" smtClean="0"/>
              <a:t>(Why would you? )</a:t>
            </a:r>
            <a:endParaRPr lang="en-US" sz="4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Clinical studies,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Dumais</a:t>
            </a:r>
            <a:r>
              <a:rPr lang="en-US" dirty="0" smtClean="0"/>
              <a:t>, Pain Medicine, Aug 2012</a:t>
            </a:r>
          </a:p>
          <a:p>
            <a:pPr lvl="1">
              <a:defRPr/>
            </a:pPr>
            <a:r>
              <a:rPr lang="en-US" dirty="0" smtClean="0"/>
              <a:t>Effect of RIT on function and pain in patients with knee OA, RCT with crossover</a:t>
            </a:r>
          </a:p>
          <a:p>
            <a:pPr lvl="1">
              <a:defRPr/>
            </a:pPr>
            <a:r>
              <a:rPr lang="en-US" dirty="0" smtClean="0"/>
              <a:t>4 injections Dextrose IA and EA </a:t>
            </a:r>
            <a:r>
              <a:rPr lang="en-US" dirty="0" err="1" smtClean="0"/>
              <a:t>vs</a:t>
            </a:r>
            <a:r>
              <a:rPr lang="en-US" dirty="0" smtClean="0"/>
              <a:t> home exercise with crossover</a:t>
            </a:r>
          </a:p>
          <a:p>
            <a:pPr lvl="1">
              <a:defRPr/>
            </a:pPr>
            <a:r>
              <a:rPr lang="en-US" dirty="0" smtClean="0"/>
              <a:t>N=45</a:t>
            </a:r>
          </a:p>
          <a:p>
            <a:pPr lvl="1">
              <a:defRPr/>
            </a:pPr>
            <a:r>
              <a:rPr lang="en-US" dirty="0" smtClean="0"/>
              <a:t>Level 1 evidence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Dumais</a:t>
            </a:r>
            <a:r>
              <a:rPr lang="en-US" dirty="0" smtClean="0"/>
              <a:t> 2012</a:t>
            </a:r>
            <a:endParaRPr lang="en-US" dirty="0"/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676400"/>
            <a:ext cx="6867525" cy="4381500"/>
          </a:xfrm>
          <a:solidFill>
            <a:schemeClr val="bg1"/>
          </a:solidFill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Topol</a:t>
            </a:r>
            <a:r>
              <a:rPr lang="en-US" dirty="0" smtClean="0"/>
              <a:t> OS Disease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 monthly dextrose injections </a:t>
            </a:r>
            <a:r>
              <a:rPr lang="en-US" dirty="0" err="1" smtClean="0"/>
              <a:t>vs</a:t>
            </a:r>
            <a:r>
              <a:rPr lang="en-US" dirty="0" smtClean="0"/>
              <a:t> regular treatment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lidocaine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N=54</a:t>
            </a:r>
          </a:p>
          <a:p>
            <a:pPr>
              <a:defRPr/>
            </a:pPr>
            <a:r>
              <a:rPr lang="en-US" dirty="0" smtClean="0"/>
              <a:t>RCT blinded crossover</a:t>
            </a:r>
          </a:p>
          <a:p>
            <a:pPr>
              <a:defRPr/>
            </a:pPr>
            <a:r>
              <a:rPr lang="en-US" dirty="0" smtClean="0"/>
              <a:t>Level 1 evidence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Topol OS Disease 2011</a:t>
            </a:r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1371600"/>
            <a:ext cx="757238" cy="4525963"/>
          </a:xfrm>
        </p:spPr>
      </p:pic>
      <p:graphicFrame>
        <p:nvGraphicFramePr>
          <p:cNvPr id="61443" name="Content Placeholder 3"/>
          <p:cNvGraphicFramePr>
            <a:graphicFrameLocks/>
          </p:cNvGraphicFramePr>
          <p:nvPr/>
        </p:nvGraphicFramePr>
        <p:xfrm>
          <a:off x="482600" y="-50800"/>
          <a:ext cx="9699625" cy="6500813"/>
        </p:xfrm>
        <a:graphic>
          <a:graphicData uri="http://schemas.openxmlformats.org/presentationml/2006/ole">
            <p:oleObj spid="_x0000_s61443" r:id="rId4" imgW="9699577" imgH="649889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Topol OS Disease 2011</a:t>
            </a:r>
          </a:p>
        </p:txBody>
      </p:sp>
      <p:graphicFrame>
        <p:nvGraphicFramePr>
          <p:cNvPr id="62466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62466" r:id="rId3" imgW="8327858" imgH="462726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Rabago,Patterson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Rabago</a:t>
            </a:r>
            <a:r>
              <a:rPr lang="en-US" dirty="0" smtClean="0"/>
              <a:t>, Patterson, Annals of Family Medicine May/June 2013</a:t>
            </a:r>
          </a:p>
          <a:p>
            <a:pPr>
              <a:defRPr/>
            </a:pPr>
            <a:r>
              <a:rPr lang="en-US" dirty="0" smtClean="0"/>
              <a:t>4 Dextrose IA and EA injections </a:t>
            </a:r>
            <a:r>
              <a:rPr lang="en-US" dirty="0" err="1" smtClean="0"/>
              <a:t>vs</a:t>
            </a:r>
            <a:r>
              <a:rPr lang="en-US" dirty="0" smtClean="0"/>
              <a:t> saline </a:t>
            </a:r>
            <a:r>
              <a:rPr lang="en-US" dirty="0" err="1" smtClean="0"/>
              <a:t>vs</a:t>
            </a:r>
            <a:r>
              <a:rPr lang="en-US" dirty="0" smtClean="0"/>
              <a:t> exercise; RCT blinded </a:t>
            </a:r>
          </a:p>
          <a:p>
            <a:pPr>
              <a:defRPr/>
            </a:pPr>
            <a:r>
              <a:rPr lang="en-US" dirty="0" smtClean="0"/>
              <a:t>15 </a:t>
            </a:r>
            <a:r>
              <a:rPr lang="en-US" dirty="0" err="1" smtClean="0"/>
              <a:t>vs</a:t>
            </a:r>
            <a:r>
              <a:rPr lang="en-US" dirty="0" smtClean="0"/>
              <a:t> 8 </a:t>
            </a:r>
            <a:r>
              <a:rPr lang="en-US" dirty="0" err="1" smtClean="0"/>
              <a:t>vs</a:t>
            </a:r>
            <a:r>
              <a:rPr lang="en-US" dirty="0" smtClean="0"/>
              <a:t> 8 point improvement in WOMAC score for pain; 16 </a:t>
            </a:r>
            <a:r>
              <a:rPr lang="en-US" dirty="0" err="1" smtClean="0"/>
              <a:t>vs</a:t>
            </a:r>
            <a:r>
              <a:rPr lang="en-US" dirty="0" smtClean="0"/>
              <a:t> 5 </a:t>
            </a:r>
            <a:r>
              <a:rPr lang="en-US" dirty="0" err="1" smtClean="0"/>
              <a:t>vs</a:t>
            </a:r>
            <a:r>
              <a:rPr lang="en-US" dirty="0" smtClean="0"/>
              <a:t> 7 for function</a:t>
            </a:r>
          </a:p>
          <a:p>
            <a:pPr>
              <a:defRPr/>
            </a:pPr>
            <a:r>
              <a:rPr lang="en-US" dirty="0"/>
              <a:t>52 week </a:t>
            </a:r>
            <a:r>
              <a:rPr lang="en-US" dirty="0" smtClean="0"/>
              <a:t>f/u</a:t>
            </a:r>
          </a:p>
          <a:p>
            <a:pPr>
              <a:defRPr/>
            </a:pPr>
            <a:r>
              <a:rPr lang="en-US" dirty="0" smtClean="0"/>
              <a:t>Level 1 evidence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Prolotherapy Research ,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5 Level 1 evidence Prolotherapy studies</a:t>
            </a:r>
          </a:p>
          <a:p>
            <a:pPr>
              <a:defRPr/>
            </a:pPr>
            <a:r>
              <a:rPr lang="en-US" dirty="0" smtClean="0"/>
              <a:t>10 Level 2 evidence Prolotherapy studies as well</a:t>
            </a:r>
          </a:p>
          <a:p>
            <a:pPr>
              <a:defRPr/>
            </a:pPr>
            <a:r>
              <a:rPr lang="en-US" dirty="0" smtClean="0"/>
              <a:t>Prolotherapy is taught in many residency training programs in many </a:t>
            </a:r>
            <a:r>
              <a:rPr lang="en-US" dirty="0" err="1" smtClean="0"/>
              <a:t>diciplines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Many questions remain but </a:t>
            </a:r>
            <a:r>
              <a:rPr lang="en-US" sz="3600" u="sng" dirty="0" smtClean="0"/>
              <a:t>Prolotherapy is no longer experimental</a:t>
            </a:r>
          </a:p>
          <a:p>
            <a:pPr>
              <a:defRPr/>
            </a:pPr>
            <a:r>
              <a:rPr lang="en-US" dirty="0"/>
              <a:t>Meets the U.S. Preventative Services Taskforce Recommendations for When Doctors Should Discuss a </a:t>
            </a:r>
            <a:r>
              <a:rPr lang="en-US" dirty="0" smtClean="0"/>
              <a:t>Treatment (Level 1 or 2 evidence with minimal risk)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2" descr="Img2003-02-03_000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0"/>
            <a:ext cx="6248400" cy="6858000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INDICATIONS AND PATIENT SELECTION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800" dirty="0" smtClean="0"/>
              <a:t>Ligamentous insufficiency or laxity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800" dirty="0" smtClean="0"/>
              <a:t>Chronic sprain/strain/ unresolved   MFS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800" dirty="0" smtClean="0"/>
              <a:t>Diagnosis of exclusion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800" dirty="0" smtClean="0"/>
              <a:t>Clinical characteristics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dirty="0" smtClean="0"/>
              <a:t>Clinically unstable joint (facet/SI) with temporary relief from physical therapy or chiropractic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dirty="0" smtClean="0"/>
              <a:t>Often </a:t>
            </a:r>
            <a:r>
              <a:rPr lang="en-US" sz="2400" dirty="0" err="1" smtClean="0"/>
              <a:t>hypermobile</a:t>
            </a:r>
            <a:r>
              <a:rPr lang="en-US" sz="2400" dirty="0" smtClean="0"/>
              <a:t> individual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dirty="0" smtClean="0"/>
              <a:t>Pain is worse with prolonged sitting or standing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dirty="0" smtClean="0"/>
              <a:t>Localized reproducible pain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1475"/>
            <a:ext cx="8229600" cy="1046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PATIENT SELECTION,</a:t>
            </a:r>
            <a:br>
              <a:rPr lang="en-US" smtClean="0"/>
            </a:br>
            <a:r>
              <a:rPr lang="en-US" sz="3600" smtClean="0"/>
              <a:t>Continued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v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Clinical characteristics,  continued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Positive diagnostic blocks (beware of false negatives)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Range of motion often, but not always, reduced  due to spasm (improves with treatment)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No </a:t>
            </a:r>
            <a:r>
              <a:rPr lang="en-US" dirty="0" err="1" smtClean="0"/>
              <a:t>neuro</a:t>
            </a:r>
            <a:r>
              <a:rPr lang="en-US" dirty="0" smtClean="0"/>
              <a:t> signs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OBJECTIVES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Why you need to know this</a:t>
            </a:r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Definition</a:t>
            </a:r>
          </a:p>
          <a:p>
            <a:pPr lvl="1"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   </a:t>
            </a:r>
            <a:r>
              <a:rPr lang="en-US" sz="2400" dirty="0" smtClean="0"/>
              <a:t>Understanding how </a:t>
            </a:r>
            <a:r>
              <a:rPr lang="en-US" sz="2400" dirty="0" err="1" smtClean="0"/>
              <a:t>prolotherapy</a:t>
            </a:r>
            <a:r>
              <a:rPr lang="en-US" sz="2400" dirty="0" smtClean="0"/>
              <a:t> works</a:t>
            </a:r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Studies in the literature</a:t>
            </a:r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Indications/Usage</a:t>
            </a:r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Injection Techniques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5 Origins of Pain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1838" y="1754188"/>
            <a:ext cx="6607175" cy="4138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There are only 5 things that can hurt:</a:t>
            </a:r>
          </a:p>
          <a:p>
            <a:pPr eaLnBrk="1" hangingPunct="1">
              <a:defRPr/>
            </a:pPr>
            <a:r>
              <a:rPr lang="en-US" smtClean="0"/>
              <a:t>Muscles</a:t>
            </a:r>
          </a:p>
          <a:p>
            <a:pPr eaLnBrk="1" hangingPunct="1">
              <a:defRPr/>
            </a:pPr>
            <a:r>
              <a:rPr lang="en-US" smtClean="0"/>
              <a:t>Ligaments</a:t>
            </a:r>
          </a:p>
          <a:p>
            <a:pPr eaLnBrk="1" hangingPunct="1">
              <a:defRPr/>
            </a:pPr>
            <a:r>
              <a:rPr lang="en-US" smtClean="0"/>
              <a:t>Joints</a:t>
            </a:r>
          </a:p>
          <a:p>
            <a:pPr eaLnBrk="1" hangingPunct="1">
              <a:defRPr/>
            </a:pPr>
            <a:r>
              <a:rPr lang="en-US" smtClean="0"/>
              <a:t>Nerves</a:t>
            </a:r>
          </a:p>
          <a:p>
            <a:pPr eaLnBrk="1" hangingPunct="1">
              <a:defRPr/>
            </a:pPr>
            <a:r>
              <a:rPr lang="en-US" smtClean="0"/>
              <a:t>Discs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2263"/>
            <a:ext cx="82296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INDICATIONS: </a:t>
            </a:r>
            <a:r>
              <a:rPr lang="en-US" sz="4000" smtClean="0"/>
              <a:t>RETHINKING LIGAMENTS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Limited understanding</a:t>
            </a:r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Pain and functional loss related to ligament and tendon injury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Well recognized in extremities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Largely ignored in axial skeleton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INDICATIONS:</a:t>
            </a:r>
            <a:br>
              <a:rPr lang="en-US" smtClean="0"/>
            </a:br>
            <a:r>
              <a:rPr lang="en-US" smtClean="0"/>
              <a:t>PARADIGM SHIFT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Old Paradigm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Myofascial pain syndrome (</a:t>
            </a:r>
            <a:r>
              <a:rPr lang="en-US" dirty="0" err="1" smtClean="0"/>
              <a:t>Travell</a:t>
            </a:r>
            <a:r>
              <a:rPr lang="en-US" dirty="0" smtClean="0"/>
              <a:t>, 1960’s)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Tight muscles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Trigger points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Referred pain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04788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INDICATIONS:</a:t>
            </a:r>
            <a:br>
              <a:rPr lang="en-US" smtClean="0"/>
            </a:br>
            <a:r>
              <a:rPr lang="en-US" sz="4000" smtClean="0"/>
              <a:t>PARADIGM SHIFT, C</a:t>
            </a:r>
            <a:r>
              <a:rPr lang="en-US" sz="3600" smtClean="0"/>
              <a:t>ontinued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077200" cy="41148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New Paradigm I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Ligamentous laxity</a:t>
            </a:r>
            <a:r>
              <a:rPr lang="en-US" dirty="0" smtClean="0">
                <a:sym typeface="Monotype Sorts" pitchFamily="2" charset="2"/>
              </a:rPr>
              <a:t>     joint instability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sym typeface="Monotype Sorts" pitchFamily="2" charset="2"/>
              </a:rPr>
              <a:t>Joint instability     capsular pain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sym typeface="Monotype Sorts" pitchFamily="2" charset="2"/>
              </a:rPr>
              <a:t>Long-term joint instability    degenerative changes in joints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sym typeface="Monotype Sorts" pitchFamily="2" charset="2"/>
              </a:rPr>
              <a:t>Degenerative changes     pain</a:t>
            </a:r>
          </a:p>
        </p:txBody>
      </p:sp>
      <p:sp>
        <p:nvSpPr>
          <p:cNvPr id="71683" name="Right Arrow 6"/>
          <p:cNvSpPr>
            <a:spLocks noChangeArrowheads="1"/>
          </p:cNvSpPr>
          <p:nvPr/>
        </p:nvSpPr>
        <p:spPr bwMode="auto">
          <a:xfrm>
            <a:off x="4343400" y="33528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/>
              <a:t> </a:t>
            </a:r>
          </a:p>
        </p:txBody>
      </p:sp>
      <p:sp>
        <p:nvSpPr>
          <p:cNvPr id="71684" name="Right Arrow 7"/>
          <p:cNvSpPr>
            <a:spLocks noChangeArrowheads="1"/>
          </p:cNvSpPr>
          <p:nvPr/>
        </p:nvSpPr>
        <p:spPr bwMode="auto">
          <a:xfrm>
            <a:off x="3810000" y="38862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/>
              <a:t> </a:t>
            </a:r>
          </a:p>
        </p:txBody>
      </p:sp>
      <p:sp>
        <p:nvSpPr>
          <p:cNvPr id="71685" name="Right Arrow 8"/>
          <p:cNvSpPr>
            <a:spLocks noChangeArrowheads="1"/>
          </p:cNvSpPr>
          <p:nvPr/>
        </p:nvSpPr>
        <p:spPr bwMode="auto">
          <a:xfrm>
            <a:off x="5257800" y="44196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/>
              <a:t> </a:t>
            </a:r>
          </a:p>
        </p:txBody>
      </p:sp>
      <p:sp>
        <p:nvSpPr>
          <p:cNvPr id="71686" name="Right Arrow 9"/>
          <p:cNvSpPr>
            <a:spLocks noChangeArrowheads="1"/>
          </p:cNvSpPr>
          <p:nvPr/>
        </p:nvSpPr>
        <p:spPr bwMode="auto">
          <a:xfrm>
            <a:off x="4724400" y="53340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04788"/>
            <a:ext cx="8763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INDICATIONS:</a:t>
            </a:r>
            <a:br>
              <a:rPr lang="en-US" smtClean="0"/>
            </a:br>
            <a:r>
              <a:rPr lang="en-US" sz="4000" smtClean="0"/>
              <a:t>PARADIGM SHIFT, </a:t>
            </a:r>
            <a:r>
              <a:rPr lang="en-US" sz="3600" smtClean="0"/>
              <a:t>Continued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077200" cy="41148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New  Paradigm II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Ligamentous laxity </a:t>
            </a:r>
            <a:r>
              <a:rPr lang="en-US" dirty="0" smtClean="0">
                <a:sym typeface="Monotype Sorts" pitchFamily="2" charset="2"/>
              </a:rPr>
              <a:t>    joint instability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sym typeface="Monotype Sorts" pitchFamily="2" charset="2"/>
              </a:rPr>
              <a:t>Joint instability     muscle spasm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sym typeface="Monotype Sorts" pitchFamily="2" charset="2"/>
              </a:rPr>
              <a:t>Chronic muscle spasm      myofascial trigger points           		pain</a:t>
            </a:r>
          </a:p>
        </p:txBody>
      </p:sp>
      <p:sp>
        <p:nvSpPr>
          <p:cNvPr id="72707" name="Right Arrow 3"/>
          <p:cNvSpPr>
            <a:spLocks noChangeArrowheads="1"/>
          </p:cNvSpPr>
          <p:nvPr/>
        </p:nvSpPr>
        <p:spPr bwMode="auto">
          <a:xfrm>
            <a:off x="4343400" y="33528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/>
              <a:t> </a:t>
            </a:r>
          </a:p>
        </p:txBody>
      </p:sp>
      <p:sp>
        <p:nvSpPr>
          <p:cNvPr id="72708" name="Right Arrow 4"/>
          <p:cNvSpPr>
            <a:spLocks noChangeArrowheads="1"/>
          </p:cNvSpPr>
          <p:nvPr/>
        </p:nvSpPr>
        <p:spPr bwMode="auto">
          <a:xfrm>
            <a:off x="3810000" y="38862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/>
              <a:t> </a:t>
            </a:r>
          </a:p>
        </p:txBody>
      </p:sp>
      <p:sp>
        <p:nvSpPr>
          <p:cNvPr id="72709" name="Right Arrow 5"/>
          <p:cNvSpPr>
            <a:spLocks noChangeArrowheads="1"/>
          </p:cNvSpPr>
          <p:nvPr/>
        </p:nvSpPr>
        <p:spPr bwMode="auto">
          <a:xfrm>
            <a:off x="4876800" y="44196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/>
              <a:t> </a:t>
            </a:r>
          </a:p>
        </p:txBody>
      </p:sp>
      <p:sp>
        <p:nvSpPr>
          <p:cNvPr id="72710" name="Right Arrow 7"/>
          <p:cNvSpPr>
            <a:spLocks noChangeArrowheads="1"/>
          </p:cNvSpPr>
          <p:nvPr/>
        </p:nvSpPr>
        <p:spPr bwMode="auto">
          <a:xfrm>
            <a:off x="2286000" y="48006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204788"/>
            <a:ext cx="8077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INDICATIONS:</a:t>
            </a:r>
            <a:br>
              <a:rPr lang="en-US" smtClean="0"/>
            </a:br>
            <a:r>
              <a:rPr lang="en-US" sz="4000" smtClean="0"/>
              <a:t>PARADIGM SHIFT, </a:t>
            </a:r>
            <a:r>
              <a:rPr lang="en-US" sz="3600" smtClean="0"/>
              <a:t>Continued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New  Paradigm III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Pain from ligaments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Pain from joints and joint capsules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Pain from muscles but secondary to ligamentous laxity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Pain from capsules not joints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TREATMENT BY</a:t>
            </a:r>
            <a:br>
              <a:rPr lang="en-US" dirty="0" smtClean="0"/>
            </a:br>
            <a:r>
              <a:rPr lang="en-US" dirty="0" smtClean="0"/>
              <a:t>PROLOTHERAPY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Guidelines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Not for acute cases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More conventional forms of treatment first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Diagnosis of exclusion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Treatment of total area of involvement (e.g., facets, SI joint)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Treat in four to six session blocks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Repeat sessions every two to six weeks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44463"/>
            <a:ext cx="82296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TREATMENT BY</a:t>
            </a:r>
            <a:br>
              <a:rPr lang="en-US" dirty="0" smtClean="0"/>
            </a:br>
            <a:r>
              <a:rPr lang="en-US" dirty="0" smtClean="0"/>
              <a:t>PROLOTHERAPY, </a:t>
            </a:r>
            <a:r>
              <a:rPr lang="en-US" sz="3600" dirty="0" smtClean="0"/>
              <a:t>Continued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Guidelines, continued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	Reevaluate two months after four to six sessions are complete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	Repeat series if greater than 30% but 	less than 90% improved in pain and/or function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	Become technically proficient – no substitutes for proper training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	Know your anatomy!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	Informed consent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	Routine sterile prep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400" dirty="0" smtClean="0"/>
              <a:t>	Discontinue NSAIDS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INJECTION TECHNIQUE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305800" cy="4648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Advance needle to touch bone at ligament attachment sites – both ends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i="1" u="sng" dirty="0" smtClean="0"/>
              <a:t>Golden Rule:</a:t>
            </a:r>
            <a:r>
              <a:rPr lang="en-US" dirty="0" smtClean="0"/>
              <a:t> Needle always touches bone except </a:t>
            </a:r>
            <a:r>
              <a:rPr lang="en-US" dirty="0" err="1" smtClean="0"/>
              <a:t>intraarticular</a:t>
            </a:r>
            <a:endParaRPr lang="en-US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Peppering Technique: 0.5 to 1.0cc at each site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Sterile prep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1475"/>
            <a:ext cx="8229600" cy="1046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INJECTION TECHNIQUE,</a:t>
            </a:r>
            <a:br>
              <a:rPr lang="en-US" smtClean="0"/>
            </a:br>
            <a:r>
              <a:rPr lang="en-US" sz="3600" smtClean="0"/>
              <a:t>Continued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Basic </a:t>
            </a:r>
            <a:r>
              <a:rPr lang="en-US" dirty="0" err="1" smtClean="0"/>
              <a:t>Proliferant</a:t>
            </a:r>
            <a:r>
              <a:rPr lang="en-US" dirty="0" smtClean="0"/>
              <a:t>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	4cc Dextrose 50%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	6cc Procaine 1%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	Stronger solutions not advisable 	unless experienced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PROLOTHERAPY?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Also a Regenerative Injection Technique RIT</a:t>
            </a:r>
          </a:p>
          <a:p>
            <a:pPr>
              <a:defRPr/>
            </a:pPr>
            <a:r>
              <a:rPr lang="en-US" dirty="0" smtClean="0"/>
              <a:t>RIT in its most basic form</a:t>
            </a:r>
          </a:p>
          <a:p>
            <a:pPr>
              <a:defRPr/>
            </a:pPr>
            <a:r>
              <a:rPr lang="en-US" dirty="0" err="1" smtClean="0"/>
              <a:t>Prolo</a:t>
            </a:r>
            <a:r>
              <a:rPr lang="en-US" dirty="0" smtClean="0"/>
              <a:t> is a concept of understanding MSK tissue injury and repair</a:t>
            </a:r>
          </a:p>
          <a:p>
            <a:pPr>
              <a:defRPr/>
            </a:pPr>
            <a:r>
              <a:rPr lang="en-US" dirty="0" err="1" smtClean="0"/>
              <a:t>Prolo</a:t>
            </a:r>
            <a:r>
              <a:rPr lang="en-US" dirty="0" smtClean="0"/>
              <a:t> is a methodology of treatment application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	to ensure the injury is completely treated </a:t>
            </a:r>
          </a:p>
          <a:p>
            <a:pPr>
              <a:defRPr/>
            </a:pPr>
            <a:r>
              <a:rPr lang="en-US" dirty="0" smtClean="0"/>
              <a:t>More and more RCT’s being published (this really works!)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1475"/>
            <a:ext cx="8229600" cy="10461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INJECTION TECHNIQUE,</a:t>
            </a:r>
            <a:br>
              <a:rPr lang="en-US" dirty="0" smtClean="0"/>
            </a:br>
            <a:r>
              <a:rPr lang="en-US" sz="3600" dirty="0" smtClean="0"/>
              <a:t>Continued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Results of Treatment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Often curative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Significant improvements in function and pain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Same outcome endpoints as PRP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PROLOTHERAPY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en-US" dirty="0" smtClean="0"/>
              <a:t>You should know this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/>
              <a:t>No report of serious complications using Dextrose-based solutions and these techniques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Img2003-02-03_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Where did Prolotherapy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Lessons from history</a:t>
            </a:r>
          </a:p>
          <a:p>
            <a:pPr lvl="1">
              <a:defRPr/>
            </a:pPr>
            <a:r>
              <a:rPr lang="en-US" dirty="0" smtClean="0"/>
              <a:t>George </a:t>
            </a:r>
            <a:r>
              <a:rPr lang="en-US" dirty="0" err="1" smtClean="0"/>
              <a:t>Hacket</a:t>
            </a:r>
            <a:r>
              <a:rPr lang="en-US" dirty="0" smtClean="0"/>
              <a:t> and others discover that most MSK pain comes from ligaments and joint capsules- 1935</a:t>
            </a:r>
          </a:p>
          <a:p>
            <a:pPr lvl="1">
              <a:defRPr/>
            </a:pPr>
            <a:r>
              <a:rPr lang="en-US" dirty="0" smtClean="0"/>
              <a:t>He perfects the treatment process called Prolotherapy capable of resolving these injuries</a:t>
            </a:r>
          </a:p>
          <a:p>
            <a:pPr lvl="1">
              <a:defRPr/>
            </a:pPr>
            <a:r>
              <a:rPr lang="en-US" dirty="0" smtClean="0"/>
              <a:t>Exactly at this time </a:t>
            </a:r>
            <a:r>
              <a:rPr lang="en-US" dirty="0" err="1" smtClean="0"/>
              <a:t>Mixter</a:t>
            </a:r>
            <a:r>
              <a:rPr lang="en-US" dirty="0" smtClean="0"/>
              <a:t> and Barr discover that you can operate on the lumbar disc. </a:t>
            </a:r>
          </a:p>
          <a:p>
            <a:pPr lvl="1">
              <a:defRPr/>
            </a:pPr>
            <a:r>
              <a:rPr lang="en-US" dirty="0" smtClean="0"/>
              <a:t>We enter the age of spine surgery and the dark ages of medicine. Much wisdom and knowledge is lost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HISTORY OF PROLO -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1980 Prolotherapy is “rediscovered” by physicians who founded the AAOM to teach and promote to other physicians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PROLO AS A THOUGHT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nature of MSK injury</a:t>
            </a:r>
          </a:p>
          <a:p>
            <a:pPr lvl="1">
              <a:defRPr/>
            </a:pPr>
            <a:r>
              <a:rPr lang="en-US" dirty="0" smtClean="0"/>
              <a:t>Not muscular</a:t>
            </a:r>
          </a:p>
          <a:p>
            <a:pPr lvl="1">
              <a:defRPr/>
            </a:pPr>
            <a:r>
              <a:rPr lang="en-US" dirty="0" smtClean="0"/>
              <a:t>Not joint</a:t>
            </a:r>
          </a:p>
          <a:p>
            <a:pPr lvl="1">
              <a:defRPr/>
            </a:pPr>
            <a:r>
              <a:rPr lang="en-US" dirty="0" smtClean="0"/>
              <a:t>Not nerve		</a:t>
            </a:r>
            <a:r>
              <a:rPr lang="en-US" dirty="0"/>
              <a:t> (it’s ligament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Treating the entire joint/area/organism</a:t>
            </a:r>
          </a:p>
          <a:p>
            <a:pPr lvl="1">
              <a:defRPr/>
            </a:pPr>
            <a:r>
              <a:rPr lang="en-US" dirty="0" err="1" smtClean="0"/>
              <a:t>Eg</a:t>
            </a:r>
            <a:r>
              <a:rPr lang="en-US" dirty="0" smtClean="0"/>
              <a:t>: A shoulder problem is never just the SS tear</a:t>
            </a:r>
          </a:p>
          <a:p>
            <a:pPr lvl="1">
              <a:defRPr/>
            </a:pPr>
            <a:r>
              <a:rPr lang="en-US" dirty="0" smtClean="0"/>
              <a:t>Why did that tear occur?</a:t>
            </a:r>
            <a:r>
              <a:rPr lang="en-US" dirty="0"/>
              <a:t> What must be done to completely treat the shoulder?</a:t>
            </a:r>
          </a:p>
          <a:p>
            <a:pPr lvl="1">
              <a:defRPr/>
            </a:pPr>
            <a:r>
              <a:rPr lang="en-US" dirty="0" smtClean="0"/>
              <a:t>Need to address the ligament laxity and muscular imbalance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6359</TotalTime>
  <Words>1372</Words>
  <Application>Microsoft Office PowerPoint</Application>
  <PresentationFormat>On-screen Show (4:3)</PresentationFormat>
  <Paragraphs>309</Paragraphs>
  <Slides>51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Garamond</vt:lpstr>
      <vt:lpstr>Arial</vt:lpstr>
      <vt:lpstr>Wingdings</vt:lpstr>
      <vt:lpstr>Calibri</vt:lpstr>
      <vt:lpstr>Times New Roman</vt:lpstr>
      <vt:lpstr>Trebuchet MS</vt:lpstr>
      <vt:lpstr>Monotype Sorts</vt:lpstr>
      <vt:lpstr>Stream</vt:lpstr>
      <vt:lpstr>Office Theme</vt:lpstr>
      <vt:lpstr>Stream</vt:lpstr>
      <vt:lpstr>Microsoft Office Excel Chart</vt:lpstr>
      <vt:lpstr>PROLOTHERAPY </vt:lpstr>
      <vt:lpstr>My background</vt:lpstr>
      <vt:lpstr>PROLOTHERAPY</vt:lpstr>
      <vt:lpstr>OBJECTIVES</vt:lpstr>
      <vt:lpstr>WHY PROLOTHERAPY?</vt:lpstr>
      <vt:lpstr>Slide 6</vt:lpstr>
      <vt:lpstr>Where did Prolotherapy come from?</vt:lpstr>
      <vt:lpstr>HISTORY OF PROLO -cont</vt:lpstr>
      <vt:lpstr>PROLO AS A THOUGHT PROCESS</vt:lpstr>
      <vt:lpstr>PROLO AS A METHODOLOGY</vt:lpstr>
      <vt:lpstr>ADVANTAGES OF PROLO</vt:lpstr>
      <vt:lpstr>Slide 12</vt:lpstr>
      <vt:lpstr>DEFINITION </vt:lpstr>
      <vt:lpstr>PROLIFERANT SOLUTIONS</vt:lpstr>
      <vt:lpstr>PROLIFERANT SOLUTIONS,  Continued</vt:lpstr>
      <vt:lpstr>HISTORY OF  PROLOTHERAPY</vt:lpstr>
      <vt:lpstr>HOW PROLOTHERAPY WORKS</vt:lpstr>
      <vt:lpstr>Slide 18</vt:lpstr>
      <vt:lpstr>WOUND HEALING </vt:lpstr>
      <vt:lpstr>WOUND HEALING, Continued</vt:lpstr>
      <vt:lpstr>WOUND HEALING, Continued</vt:lpstr>
      <vt:lpstr>WOUND HEALING SUMMARY</vt:lpstr>
      <vt:lpstr>CONNECTIVE TISSUE RESEARCH</vt:lpstr>
      <vt:lpstr>CONNECTIVE TISSUE RESEARCH, Continued</vt:lpstr>
      <vt:lpstr>CONNECTIVE TISSUE RESEARCH, Continued</vt:lpstr>
      <vt:lpstr>CONNECTIVE TISSUE RESEARCH, Continued</vt:lpstr>
      <vt:lpstr>CLINICAL STUDIES</vt:lpstr>
      <vt:lpstr>CLINICAL STUDIES, Continued</vt:lpstr>
      <vt:lpstr>CLINICAL STUDIES, Continued</vt:lpstr>
      <vt:lpstr>Clinical studies, cont</vt:lpstr>
      <vt:lpstr>Dumais 2012</vt:lpstr>
      <vt:lpstr>Topol OS Disease 2011</vt:lpstr>
      <vt:lpstr>Topol OS Disease 2011</vt:lpstr>
      <vt:lpstr>Topol OS Disease 2011</vt:lpstr>
      <vt:lpstr>Rabago,Patterson 2013</vt:lpstr>
      <vt:lpstr>Prolotherapy Research ,cont</vt:lpstr>
      <vt:lpstr>Slide 37</vt:lpstr>
      <vt:lpstr>INDICATIONS AND PATIENT SELECTION</vt:lpstr>
      <vt:lpstr>PATIENT SELECTION, Continued</vt:lpstr>
      <vt:lpstr>The 5 Origins of Pain</vt:lpstr>
      <vt:lpstr>INDICATIONS: RETHINKING LIGAMENTS</vt:lpstr>
      <vt:lpstr>INDICATIONS: PARADIGM SHIFT</vt:lpstr>
      <vt:lpstr>INDICATIONS: PARADIGM SHIFT, Continued</vt:lpstr>
      <vt:lpstr>INDICATIONS: PARADIGM SHIFT, Continued</vt:lpstr>
      <vt:lpstr>INDICATIONS: PARADIGM SHIFT, Continued</vt:lpstr>
      <vt:lpstr>TREATMENT BY PROLOTHERAPY</vt:lpstr>
      <vt:lpstr>TREATMENT BY PROLOTHERAPY, Continued</vt:lpstr>
      <vt:lpstr>INJECTION TECHNIQUE</vt:lpstr>
      <vt:lpstr>INJECTION TECHNIQUE, Continued</vt:lpstr>
      <vt:lpstr>INJECTION TECHNIQUE, Continued</vt:lpstr>
      <vt:lpstr>PROLOTHERAPY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PROLOTHERAPY</dc:title>
  <dc:creator>Adam Mahmud</dc:creator>
  <cp:lastModifiedBy>jpagan</cp:lastModifiedBy>
  <cp:revision>91</cp:revision>
  <cp:lastPrinted>1601-01-01T00:00:00Z</cp:lastPrinted>
  <dcterms:created xsi:type="dcterms:W3CDTF">2000-12-14T19:22:17Z</dcterms:created>
  <dcterms:modified xsi:type="dcterms:W3CDTF">2014-02-13T23:16:23Z</dcterms:modified>
</cp:coreProperties>
</file>