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mnlöst avsnitt" id="{E3019587-6052-43AF-8FA6-28AE3D0FBE92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4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91BD-059B-4BB5-83A8-00FD75267F37}" type="datetimeFigureOut">
              <a:rPr lang="sv-SE" smtClean="0"/>
              <a:t>2014-04-28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24BE-11CF-4CDA-9F96-E362A118AD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826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91BD-059B-4BB5-83A8-00FD75267F37}" type="datetimeFigureOut">
              <a:rPr lang="sv-SE" smtClean="0"/>
              <a:t>2014-04-28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24BE-11CF-4CDA-9F96-E362A118AD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54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91BD-059B-4BB5-83A8-00FD75267F37}" type="datetimeFigureOut">
              <a:rPr lang="sv-SE" smtClean="0"/>
              <a:t>2014-04-28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24BE-11CF-4CDA-9F96-E362A118AD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514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91BD-059B-4BB5-83A8-00FD75267F37}" type="datetimeFigureOut">
              <a:rPr lang="sv-SE" smtClean="0"/>
              <a:t>2014-04-28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24BE-11CF-4CDA-9F96-E362A118AD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269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91BD-059B-4BB5-83A8-00FD75267F37}" type="datetimeFigureOut">
              <a:rPr lang="sv-SE" smtClean="0"/>
              <a:t>2014-04-28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24BE-11CF-4CDA-9F96-E362A118AD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57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91BD-059B-4BB5-83A8-00FD75267F37}" type="datetimeFigureOut">
              <a:rPr lang="sv-SE" smtClean="0"/>
              <a:t>2014-04-28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24BE-11CF-4CDA-9F96-E362A118AD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661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91BD-059B-4BB5-83A8-00FD75267F37}" type="datetimeFigureOut">
              <a:rPr lang="sv-SE" smtClean="0"/>
              <a:t>2014-04-28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24BE-11CF-4CDA-9F96-E362A118AD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591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91BD-059B-4BB5-83A8-00FD75267F37}" type="datetimeFigureOut">
              <a:rPr lang="sv-SE" smtClean="0"/>
              <a:t>2014-04-28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24BE-11CF-4CDA-9F96-E362A118AD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655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91BD-059B-4BB5-83A8-00FD75267F37}" type="datetimeFigureOut">
              <a:rPr lang="sv-SE" smtClean="0"/>
              <a:t>2014-04-28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24BE-11CF-4CDA-9F96-E362A118AD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306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91BD-059B-4BB5-83A8-00FD75267F37}" type="datetimeFigureOut">
              <a:rPr lang="sv-SE" smtClean="0"/>
              <a:t>2014-04-28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24BE-11CF-4CDA-9F96-E362A118AD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41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91BD-059B-4BB5-83A8-00FD75267F37}" type="datetimeFigureOut">
              <a:rPr lang="sv-SE" smtClean="0"/>
              <a:t>2014-04-28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224BE-11CF-4CDA-9F96-E362A118AD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642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991BD-059B-4BB5-83A8-00FD75267F37}" type="datetimeFigureOut">
              <a:rPr lang="sv-SE" smtClean="0"/>
              <a:t>2014-04-28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224BE-11CF-4CDA-9F96-E362A118AD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488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332656" y="-540568"/>
            <a:ext cx="61722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sv-SE" sz="1800" b="1" dirty="0" smtClean="0">
                <a:latin typeface="Comic Sans MS" panose="030F0702030302020204" pitchFamily="66" charset="0"/>
              </a:rPr>
              <a:t/>
            </a:r>
            <a:br>
              <a:rPr lang="sv-SE" sz="1800" b="1" dirty="0" smtClean="0">
                <a:latin typeface="Comic Sans MS" panose="030F0702030302020204" pitchFamily="66" charset="0"/>
              </a:rPr>
            </a:br>
            <a:r>
              <a:rPr lang="sv-SE" sz="1800" b="1" dirty="0" smtClean="0">
                <a:latin typeface="Comic Sans MS" panose="030F0702030302020204" pitchFamily="66" charset="0"/>
              </a:rPr>
              <a:t/>
            </a:r>
            <a:br>
              <a:rPr lang="sv-SE" sz="1800" b="1" dirty="0" smtClean="0">
                <a:latin typeface="Comic Sans MS" panose="030F0702030302020204" pitchFamily="66" charset="0"/>
              </a:rPr>
            </a:br>
            <a:r>
              <a:rPr lang="sv-SE" sz="2000" dirty="0" smtClean="0">
                <a:latin typeface="Comic Sans MS" panose="030F0702030302020204" pitchFamily="66" charset="0"/>
              </a:rPr>
              <a:t>Omfattande fortbildning </a:t>
            </a:r>
            <a:r>
              <a:rPr lang="sv-SE" sz="2000" dirty="0" smtClean="0">
                <a:latin typeface="Comic Sans MS" panose="030F0702030302020204" pitchFamily="66" charset="0"/>
              </a:rPr>
              <a:t>för </a:t>
            </a:r>
            <a:r>
              <a:rPr lang="sv-SE" sz="2000" dirty="0" smtClean="0">
                <a:latin typeface="Comic Sans MS" panose="030F0702030302020204" pitchFamily="66" charset="0"/>
              </a:rPr>
              <a:t>pedagoger</a:t>
            </a:r>
            <a:r>
              <a:rPr lang="sv-SE" sz="2400" dirty="0" smtClean="0">
                <a:latin typeface="Comic Sans MS" panose="030F0702030302020204" pitchFamily="66" charset="0"/>
              </a:rPr>
              <a:t/>
            </a:r>
            <a:br>
              <a:rPr lang="sv-SE" sz="2400" dirty="0" smtClean="0">
                <a:latin typeface="Comic Sans MS" panose="030F0702030302020204" pitchFamily="66" charset="0"/>
              </a:rPr>
            </a:br>
            <a:r>
              <a:rPr lang="sv-SE" sz="3200" b="1" dirty="0" smtClean="0">
                <a:latin typeface="Comic Sans MS" panose="030F0702030302020204" pitchFamily="66" charset="0"/>
              </a:rPr>
              <a:t> </a:t>
            </a:r>
            <a:r>
              <a:rPr lang="sv-SE" sz="3200" b="1" dirty="0" smtClean="0">
                <a:latin typeface="Comic Sans MS" panose="030F0702030302020204" pitchFamily="66" charset="0"/>
              </a:rPr>
              <a:t/>
            </a:r>
            <a:br>
              <a:rPr lang="sv-SE" sz="3200" b="1" dirty="0" smtClean="0">
                <a:latin typeface="Comic Sans MS" panose="030F0702030302020204" pitchFamily="66" charset="0"/>
              </a:rPr>
            </a:br>
            <a:r>
              <a:rPr lang="sv-SE" sz="2400" b="1" dirty="0" err="1" smtClean="0">
                <a:latin typeface="Comic Sans MS" panose="030F0702030302020204" pitchFamily="66" charset="0"/>
              </a:rPr>
              <a:t>Lärverktyg</a:t>
            </a:r>
            <a:r>
              <a:rPr lang="sv-SE" sz="2400" b="1" dirty="0" smtClean="0">
                <a:latin typeface="Comic Sans MS" panose="030F0702030302020204" pitchFamily="66" charset="0"/>
              </a:rPr>
              <a:t> för </a:t>
            </a:r>
            <a:r>
              <a:rPr lang="sv-SE" sz="2400" b="1" i="1" dirty="0" smtClean="0">
                <a:latin typeface="Comic Sans MS" panose="030F0702030302020204" pitchFamily="66" charset="0"/>
              </a:rPr>
              <a:t>ALLA</a:t>
            </a:r>
            <a:r>
              <a:rPr lang="sv-SE" sz="2400" b="1" dirty="0" smtClean="0">
                <a:latin typeface="Comic Sans MS" panose="030F0702030302020204" pitchFamily="66" charset="0"/>
              </a:rPr>
              <a:t> </a:t>
            </a:r>
            <a:r>
              <a:rPr lang="sv-SE" sz="2400" b="1" dirty="0" smtClean="0">
                <a:latin typeface="Comic Sans MS" panose="030F0702030302020204" pitchFamily="66" charset="0"/>
              </a:rPr>
              <a:t>elever och </a:t>
            </a:r>
            <a:r>
              <a:rPr lang="sv-SE" sz="2400" b="1" dirty="0" smtClean="0">
                <a:latin typeface="Comic Sans MS" panose="030F0702030302020204" pitchFamily="66" charset="0"/>
              </a:rPr>
              <a:t>pedagoger!</a:t>
            </a:r>
            <a:endParaRPr lang="sv-SE" sz="2400" b="1" dirty="0">
              <a:latin typeface="Comic Sans MS" panose="030F0702030302020204" pitchFamily="66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342900" y="1835696"/>
            <a:ext cx="3028950" cy="71287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Målsättningen </a:t>
            </a:r>
            <a:r>
              <a:rPr lang="sv-SE" sz="4000" dirty="0" smtClean="0">
                <a:latin typeface="Comic Sans MS" panose="030F0702030302020204" pitchFamily="66" charset="0"/>
              </a:rPr>
              <a:t>med utbildningen är att Du som  pedagog </a:t>
            </a:r>
            <a:r>
              <a:rPr lang="sv-SE" sz="4000" dirty="0" smtClean="0">
                <a:latin typeface="Comic Sans MS" panose="030F0702030302020204" pitchFamily="66" charset="0"/>
              </a:rPr>
              <a:t>får inspiration, motivation </a:t>
            </a:r>
            <a:r>
              <a:rPr lang="sv-SE" sz="4000" dirty="0" smtClean="0">
                <a:latin typeface="Comic Sans MS" panose="030F0702030302020204" pitchFamily="66" charset="0"/>
              </a:rPr>
              <a:t>och möjlighet att lära dig nya pedagogiska </a:t>
            </a:r>
            <a:r>
              <a:rPr lang="sv-SE" sz="4000" dirty="0" err="1" smtClean="0">
                <a:latin typeface="Comic Sans MS" panose="030F0702030302020204" pitchFamily="66" charset="0"/>
              </a:rPr>
              <a:t>lärverktyg</a:t>
            </a:r>
            <a:r>
              <a:rPr lang="sv-SE" sz="4000" dirty="0" smtClean="0">
                <a:latin typeface="Comic Sans MS" panose="030F0702030302020204" pitchFamily="66" charset="0"/>
              </a:rPr>
              <a:t> </a:t>
            </a:r>
            <a:r>
              <a:rPr lang="sv-SE" sz="4000" dirty="0" smtClean="0">
                <a:latin typeface="Comic Sans MS" panose="030F0702030302020204" pitchFamily="66" charset="0"/>
              </a:rPr>
              <a:t>som påverkar lärandemiljön för både Dig som pedagog och Dina elever. </a:t>
            </a:r>
          </a:p>
          <a:p>
            <a:pPr marL="0" indent="0">
              <a:buNone/>
            </a:pPr>
            <a:endParaRPr lang="sv-SE" sz="4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I kursen kommer vi att:</a:t>
            </a:r>
          </a:p>
          <a:p>
            <a:r>
              <a:rPr lang="sv-SE" sz="4000" dirty="0" smtClean="0">
                <a:latin typeface="Comic Sans MS" panose="030F0702030302020204" pitchFamily="66" charset="0"/>
              </a:rPr>
              <a:t>Tillämpa verksamhetsbaserat lärande. </a:t>
            </a:r>
            <a:r>
              <a:rPr lang="sv-SE" sz="4000" dirty="0" smtClean="0">
                <a:latin typeface="Comic Sans MS" panose="030F0702030302020204" pitchFamily="66" charset="0"/>
              </a:rPr>
              <a:t>dvs </a:t>
            </a:r>
            <a:r>
              <a:rPr lang="sv-SE" sz="4000" dirty="0" smtClean="0">
                <a:latin typeface="Comic Sans MS" panose="030F0702030302020204" pitchFamily="66" charset="0"/>
              </a:rPr>
              <a:t>vi kommer att använda din arbetsplats  </a:t>
            </a:r>
            <a:r>
              <a:rPr lang="sv-SE" sz="4000" dirty="0">
                <a:latin typeface="Comic Sans MS" panose="030F0702030302020204" pitchFamily="66" charset="0"/>
              </a:rPr>
              <a:t>i större eller mindre </a:t>
            </a:r>
            <a:r>
              <a:rPr lang="sv-SE" sz="4000" dirty="0" smtClean="0">
                <a:latin typeface="Comic Sans MS" panose="030F0702030302020204" pitchFamily="66" charset="0"/>
              </a:rPr>
              <a:t>omfattning i ett förändringsarbete. </a:t>
            </a:r>
          </a:p>
          <a:p>
            <a:r>
              <a:rPr lang="sv-SE" sz="4000" dirty="0" smtClean="0">
                <a:latin typeface="Comic Sans MS" panose="030F0702030302020204" pitchFamily="66" charset="0"/>
              </a:rPr>
              <a:t>Erfarenhetsutbyte, vi lär av varandra.</a:t>
            </a:r>
          </a:p>
          <a:p>
            <a:r>
              <a:rPr lang="sv-SE" sz="4000" dirty="0" smtClean="0">
                <a:latin typeface="Comic Sans MS" panose="030F0702030302020204" pitchFamily="66" charset="0"/>
              </a:rPr>
              <a:t>Arbeta lösningsfokuserat</a:t>
            </a:r>
          </a:p>
          <a:p>
            <a:r>
              <a:rPr lang="sv-SE" sz="4000" dirty="0" smtClean="0">
                <a:latin typeface="Comic Sans MS" panose="030F0702030302020204" pitchFamily="66" charset="0"/>
              </a:rPr>
              <a:t>Plats</a:t>
            </a:r>
            <a:r>
              <a:rPr lang="sv-SE" sz="4000" dirty="0">
                <a:latin typeface="Comic Sans MS" panose="030F0702030302020204" pitchFamily="66" charset="0"/>
              </a:rPr>
              <a:t>: </a:t>
            </a:r>
            <a:r>
              <a:rPr lang="sv-SE" sz="4000" b="1" dirty="0" err="1" smtClean="0">
                <a:latin typeface="Comic Sans MS" panose="030F0702030302020204" pitchFamily="66" charset="0"/>
              </a:rPr>
              <a:t>Netport</a:t>
            </a:r>
            <a:r>
              <a:rPr lang="sv-SE" sz="4000" b="1" dirty="0" smtClean="0">
                <a:latin typeface="Comic Sans MS" panose="030F0702030302020204" pitchFamily="66" charset="0"/>
              </a:rPr>
              <a:t> i </a:t>
            </a:r>
            <a:r>
              <a:rPr lang="sv-SE" sz="4000" b="1" dirty="0">
                <a:latin typeface="Comic Sans MS" panose="030F0702030302020204" pitchFamily="66" charset="0"/>
              </a:rPr>
              <a:t>Karlshamn</a:t>
            </a:r>
          </a:p>
          <a:p>
            <a:endParaRPr lang="sv-SE" sz="4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Så här ser innehållet i kursen ut:</a:t>
            </a: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Träff 1 </a:t>
            </a:r>
            <a:r>
              <a:rPr lang="sv-SE" sz="4000" dirty="0" err="1" smtClean="0">
                <a:latin typeface="Comic Sans MS" panose="030F0702030302020204" pitchFamily="66" charset="0"/>
              </a:rPr>
              <a:t>ons</a:t>
            </a:r>
            <a:r>
              <a:rPr lang="sv-SE" sz="4000" dirty="0" smtClean="0">
                <a:latin typeface="Comic Sans MS" panose="030F0702030302020204" pitchFamily="66" charset="0"/>
              </a:rPr>
              <a:t> 17/9 </a:t>
            </a:r>
            <a:r>
              <a:rPr lang="sv-SE" sz="4000" dirty="0" err="1" smtClean="0">
                <a:latin typeface="Comic Sans MS" panose="030F0702030302020204" pitchFamily="66" charset="0"/>
              </a:rPr>
              <a:t>kl</a:t>
            </a:r>
            <a:r>
              <a:rPr lang="sv-SE" sz="4000" dirty="0" smtClean="0">
                <a:latin typeface="Comic Sans MS" panose="030F0702030302020204" pitchFamily="66" charset="0"/>
              </a:rPr>
              <a:t> 9,00 – 16,00</a:t>
            </a: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Fokusområde: Läs och skrivsvårigheter ur ett skol-, samhälls- och </a:t>
            </a:r>
            <a:r>
              <a:rPr lang="sv-SE" sz="4000" dirty="0" err="1" smtClean="0">
                <a:latin typeface="Comic Sans MS" panose="030F0702030302020204" pitchFamily="66" charset="0"/>
              </a:rPr>
              <a:t>föräldra</a:t>
            </a:r>
            <a:r>
              <a:rPr lang="sv-SE" sz="4000" dirty="0" smtClean="0">
                <a:latin typeface="Comic Sans MS" panose="030F0702030302020204" pitchFamily="66" charset="0"/>
              </a:rPr>
              <a:t> perspektiv.</a:t>
            </a:r>
          </a:p>
          <a:p>
            <a:pPr marL="0" indent="0">
              <a:buNone/>
            </a:pPr>
            <a:endParaRPr lang="sv-SE" sz="4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Träff 2 </a:t>
            </a:r>
            <a:r>
              <a:rPr lang="sv-SE" sz="4000" dirty="0" err="1" smtClean="0">
                <a:latin typeface="Comic Sans MS" panose="030F0702030302020204" pitchFamily="66" charset="0"/>
              </a:rPr>
              <a:t>ons</a:t>
            </a:r>
            <a:r>
              <a:rPr lang="sv-SE" sz="4000" dirty="0" smtClean="0">
                <a:latin typeface="Comic Sans MS" panose="030F0702030302020204" pitchFamily="66" charset="0"/>
              </a:rPr>
              <a:t> 15/10 </a:t>
            </a:r>
            <a:r>
              <a:rPr lang="sv-SE" sz="4000" dirty="0" err="1" smtClean="0">
                <a:latin typeface="Comic Sans MS" panose="030F0702030302020204" pitchFamily="66" charset="0"/>
              </a:rPr>
              <a:t>kl</a:t>
            </a:r>
            <a:r>
              <a:rPr lang="sv-SE" sz="4000" dirty="0" smtClean="0">
                <a:latin typeface="Comic Sans MS" panose="030F0702030302020204" pitchFamily="66" charset="0"/>
              </a:rPr>
              <a:t> 9,00 – 16,00</a:t>
            </a: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Fokusområde: </a:t>
            </a:r>
            <a:r>
              <a:rPr lang="sv-SE" sz="4000" dirty="0" smtClean="0">
                <a:latin typeface="Comic Sans MS" panose="030F0702030302020204" pitchFamily="66" charset="0"/>
              </a:rPr>
              <a:t>Alternativa </a:t>
            </a:r>
            <a:r>
              <a:rPr lang="sv-SE" sz="4000" dirty="0" err="1" smtClean="0">
                <a:latin typeface="Comic Sans MS" panose="030F0702030302020204" pitchFamily="66" charset="0"/>
              </a:rPr>
              <a:t>lärverktyg</a:t>
            </a:r>
            <a:endParaRPr lang="sv-SE" sz="4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Vi </a:t>
            </a:r>
            <a:r>
              <a:rPr lang="sv-SE" sz="4000" dirty="0">
                <a:latin typeface="Comic Sans MS" panose="030F0702030302020204" pitchFamily="66" charset="0"/>
              </a:rPr>
              <a:t>går igenom och provar olika verktyg som kan underlätta skolsituationen för </a:t>
            </a:r>
            <a:r>
              <a:rPr lang="sv-SE" sz="4000" dirty="0" smtClean="0">
                <a:latin typeface="Comic Sans MS" panose="030F0702030302020204" pitchFamily="66" charset="0"/>
              </a:rPr>
              <a:t>både elever </a:t>
            </a:r>
            <a:r>
              <a:rPr lang="sv-SE" sz="4000" dirty="0">
                <a:latin typeface="Comic Sans MS" panose="030F0702030302020204" pitchFamily="66" charset="0"/>
              </a:rPr>
              <a:t>och </a:t>
            </a:r>
            <a:r>
              <a:rPr lang="sv-SE" sz="4000" dirty="0" smtClean="0">
                <a:latin typeface="Comic Sans MS" panose="030F0702030302020204" pitchFamily="66" charset="0"/>
              </a:rPr>
              <a:t>pedagoger. </a:t>
            </a:r>
            <a:r>
              <a:rPr lang="sv-SE" sz="4000" dirty="0">
                <a:latin typeface="Comic Sans MS" panose="030F0702030302020204" pitchFamily="66" charset="0"/>
              </a:rPr>
              <a:t>Allt från digitalt lärande till </a:t>
            </a:r>
            <a:r>
              <a:rPr lang="sv-SE" sz="4000" dirty="0" smtClean="0">
                <a:latin typeface="Comic Sans MS" panose="030F0702030302020204" pitchFamily="66" charset="0"/>
              </a:rPr>
              <a:t>kompenserande kognitiva </a:t>
            </a:r>
            <a:r>
              <a:rPr lang="sv-SE" sz="4000" dirty="0">
                <a:latin typeface="Comic Sans MS" panose="030F0702030302020204" pitchFamily="66" charset="0"/>
              </a:rPr>
              <a:t>hjälpmedel.</a:t>
            </a:r>
          </a:p>
          <a:p>
            <a:pPr marL="0" indent="0">
              <a:buNone/>
            </a:pPr>
            <a:endParaRPr lang="sv-SE" sz="4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Träff 3 </a:t>
            </a:r>
            <a:r>
              <a:rPr lang="sv-SE" sz="4000" dirty="0" err="1" smtClean="0">
                <a:latin typeface="Comic Sans MS" panose="030F0702030302020204" pitchFamily="66" charset="0"/>
              </a:rPr>
              <a:t>ons</a:t>
            </a:r>
            <a:r>
              <a:rPr lang="sv-SE" sz="4000" dirty="0" smtClean="0">
                <a:latin typeface="Comic Sans MS" panose="030F0702030302020204" pitchFamily="66" charset="0"/>
              </a:rPr>
              <a:t> 12/11 </a:t>
            </a:r>
            <a:r>
              <a:rPr lang="sv-SE" sz="4000" dirty="0" err="1" smtClean="0">
                <a:latin typeface="Comic Sans MS" panose="030F0702030302020204" pitchFamily="66" charset="0"/>
              </a:rPr>
              <a:t>kl</a:t>
            </a:r>
            <a:r>
              <a:rPr lang="sv-SE" sz="4000" dirty="0" smtClean="0">
                <a:latin typeface="Comic Sans MS" panose="030F0702030302020204" pitchFamily="66" charset="0"/>
              </a:rPr>
              <a:t> 9,00 – 16,00</a:t>
            </a: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Fokusområden: Elevernas situation och</a:t>
            </a:r>
          </a:p>
          <a:p>
            <a:pPr marL="0" indent="0">
              <a:buNone/>
            </a:pPr>
            <a:r>
              <a:rPr lang="sv-SE" sz="4000" dirty="0">
                <a:latin typeface="Comic Sans MS" panose="030F0702030302020204" pitchFamily="66" charset="0"/>
              </a:rPr>
              <a:t>p</a:t>
            </a:r>
            <a:r>
              <a:rPr lang="sv-SE" sz="4000" dirty="0" smtClean="0">
                <a:latin typeface="Comic Sans MS" panose="030F0702030302020204" pitchFamily="66" charset="0"/>
              </a:rPr>
              <a:t>edagogernas </a:t>
            </a:r>
            <a:r>
              <a:rPr lang="sv-SE" sz="4000" dirty="0" smtClean="0">
                <a:latin typeface="Comic Sans MS" panose="030F0702030302020204" pitchFamily="66" charset="0"/>
              </a:rPr>
              <a:t>perspektiv</a:t>
            </a:r>
            <a:endParaRPr lang="sv-SE" sz="4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4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Gästföreläsare </a:t>
            </a:r>
            <a:r>
              <a:rPr lang="sv-SE" sz="4000" dirty="0" smtClean="0">
                <a:latin typeface="Comic Sans MS" panose="030F0702030302020204" pitchFamily="66" charset="0"/>
              </a:rPr>
              <a:t>Micke Gunnarsson </a:t>
            </a:r>
          </a:p>
          <a:p>
            <a:pPr marL="0" indent="0">
              <a:buNone/>
            </a:pPr>
            <a:r>
              <a:rPr lang="sv-SE" sz="4000" dirty="0"/>
              <a:t> </a:t>
            </a:r>
            <a:endParaRPr lang="sv-SE" sz="4000" u="sng" dirty="0" smtClean="0"/>
          </a:p>
          <a:p>
            <a:pPr marL="0" indent="0">
              <a:buNone/>
            </a:pPr>
            <a:endParaRPr lang="sv-SE" sz="4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4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sv-SE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sv-SE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3600" dirty="0" smtClean="0">
                <a:latin typeface="Comic Sans MS" panose="030F0702030302020204" pitchFamily="66" charset="0"/>
              </a:rPr>
              <a:t>Foto </a:t>
            </a:r>
            <a:r>
              <a:rPr lang="sv-SE" sz="3600" dirty="0" smtClean="0">
                <a:latin typeface="Comic Sans MS" panose="030F0702030302020204" pitchFamily="66" charset="0"/>
              </a:rPr>
              <a:t>Hans-Peter Bloom</a:t>
            </a:r>
            <a:endParaRPr lang="sv-SE" sz="3600" dirty="0">
              <a:latin typeface="Comic Sans MS" panose="030F0702030302020204" pitchFamily="66" charset="0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3506341" y="1835696"/>
            <a:ext cx="3028950" cy="6768752"/>
          </a:xfrm>
        </p:spPr>
        <p:txBody>
          <a:bodyPr>
            <a:normAutofit fontScale="25000" lnSpcReduction="20000"/>
          </a:bodyPr>
          <a:lstStyle/>
          <a:p>
            <a:endParaRPr lang="sv-SE" sz="1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4000" dirty="0">
                <a:latin typeface="Comic Sans MS" panose="030F0702030302020204" pitchFamily="66" charset="0"/>
              </a:rPr>
              <a:t>Träff 4 </a:t>
            </a:r>
            <a:r>
              <a:rPr lang="sv-SE" sz="4000" dirty="0" err="1" smtClean="0">
                <a:latin typeface="Comic Sans MS" panose="030F0702030302020204" pitchFamily="66" charset="0"/>
              </a:rPr>
              <a:t>ons</a:t>
            </a:r>
            <a:r>
              <a:rPr lang="sv-SE" sz="4000" dirty="0" smtClean="0">
                <a:latin typeface="Comic Sans MS" panose="030F0702030302020204" pitchFamily="66" charset="0"/>
              </a:rPr>
              <a:t> 17/12 </a:t>
            </a:r>
            <a:r>
              <a:rPr lang="sv-SE" sz="4000" dirty="0">
                <a:latin typeface="Comic Sans MS" panose="030F0702030302020204" pitchFamily="66" charset="0"/>
              </a:rPr>
              <a:t>9,00 – 16,00</a:t>
            </a:r>
          </a:p>
          <a:p>
            <a:pPr marL="0" indent="0">
              <a:buNone/>
            </a:pPr>
            <a:r>
              <a:rPr lang="sv-SE" sz="4000" dirty="0">
                <a:latin typeface="Comic Sans MS" panose="030F0702030302020204" pitchFamily="66" charset="0"/>
              </a:rPr>
              <a:t>Erfarenhetsutbyte, presentation av förändringsarbetet.</a:t>
            </a:r>
          </a:p>
          <a:p>
            <a:pPr marL="0" indent="0">
              <a:buNone/>
            </a:pPr>
            <a:r>
              <a:rPr lang="sv-SE" sz="4000" dirty="0">
                <a:latin typeface="Comic Sans MS" panose="030F0702030302020204" pitchFamily="66" charset="0"/>
              </a:rPr>
              <a:t>Rektorerna är välkomna att delta denna dag!</a:t>
            </a:r>
          </a:p>
          <a:p>
            <a:pPr marL="0" indent="0">
              <a:buNone/>
            </a:pPr>
            <a:endParaRPr lang="sv-SE" sz="4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4000" dirty="0">
                <a:latin typeface="Comic Sans MS" panose="030F0702030302020204" pitchFamily="66" charset="0"/>
              </a:rPr>
              <a:t>Max 26 deltagare.</a:t>
            </a:r>
          </a:p>
          <a:p>
            <a:pPr marL="0" indent="0">
              <a:buNone/>
            </a:pPr>
            <a:endParaRPr lang="sv-SE" sz="4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4000" dirty="0">
                <a:latin typeface="Comic Sans MS" panose="030F0702030302020204" pitchFamily="66" charset="0"/>
              </a:rPr>
              <a:t>OSA senast </a:t>
            </a:r>
            <a:r>
              <a:rPr lang="sv-SE" sz="4000" dirty="0" smtClean="0">
                <a:latin typeface="Comic Sans MS" panose="030F0702030302020204" pitchFamily="66" charset="0"/>
              </a:rPr>
              <a:t>14/8 </a:t>
            </a:r>
            <a:r>
              <a:rPr lang="sv-SE" sz="4000" dirty="0">
                <a:latin typeface="Comic Sans MS" panose="030F0702030302020204" pitchFamily="66" charset="0"/>
              </a:rPr>
              <a:t>2014, först till kvarn..!</a:t>
            </a:r>
          </a:p>
          <a:p>
            <a:pPr marL="0" indent="0">
              <a:buNone/>
            </a:pPr>
            <a:r>
              <a:rPr lang="sv-SE" sz="4000" dirty="0">
                <a:latin typeface="Comic Sans MS" panose="030F0702030302020204" pitchFamily="66" charset="0"/>
              </a:rPr>
              <a:t>a</a:t>
            </a:r>
            <a:r>
              <a:rPr lang="sv-SE" sz="4000" dirty="0" smtClean="0">
                <a:latin typeface="Comic Sans MS" panose="030F0702030302020204" pitchFamily="66" charset="0"/>
              </a:rPr>
              <a:t>nna.ridderby@svensktalteknologi.se</a:t>
            </a:r>
            <a:endParaRPr lang="sv-SE" sz="4000" dirty="0">
              <a:latin typeface="Comic Sans MS" panose="030F0702030302020204" pitchFamily="66" charset="0"/>
            </a:endParaRPr>
          </a:p>
          <a:p>
            <a:endParaRPr lang="sv-SE" sz="4000" dirty="0">
              <a:latin typeface="Comic Sans MS" panose="030F0702030302020204" pitchFamily="66" charset="0"/>
            </a:endParaRPr>
          </a:p>
          <a:p>
            <a:r>
              <a:rPr lang="sv-SE" sz="4000" dirty="0" smtClean="0">
                <a:latin typeface="Comic Sans MS" panose="030F0702030302020204" pitchFamily="66" charset="0"/>
              </a:rPr>
              <a:t>I kursen utgår vi från UR:s fortbildningsmaterial för lärare.</a:t>
            </a:r>
          </a:p>
          <a:p>
            <a:r>
              <a:rPr lang="sv-SE" sz="4000" dirty="0" smtClean="0">
                <a:latin typeface="Comic Sans MS" panose="030F0702030302020204" pitchFamily="66" charset="0"/>
              </a:rPr>
              <a:t>Vi kommer att läsa och reflektera utifrån boken ”Mina bästa sidor är blinda” författare Niklas Hyland.</a:t>
            </a:r>
          </a:p>
          <a:p>
            <a:r>
              <a:rPr lang="sv-SE" sz="4000" dirty="0" smtClean="0">
                <a:latin typeface="Comic Sans MS" panose="030F0702030302020204" pitchFamily="66" charset="0"/>
              </a:rPr>
              <a:t>Vi ser helst att man är minst två från samma arbetsplats som anmäler sig då ett förändringsarbete kommer att påbörjas och genomföras under kursens gång på din arbetsplats.</a:t>
            </a:r>
          </a:p>
          <a:p>
            <a:endParaRPr lang="sv-SE" sz="4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I kursavgiften ingår kursbok, fika och mat.</a:t>
            </a:r>
          </a:p>
          <a:p>
            <a:endParaRPr lang="sv-SE" sz="4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Pris: 7000:- exklusive moms</a:t>
            </a: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Har ni serviceavtal hos Svensk </a:t>
            </a:r>
            <a:r>
              <a:rPr lang="sv-SE" sz="4000" dirty="0" err="1" smtClean="0">
                <a:latin typeface="Comic Sans MS" panose="030F0702030302020204" pitchFamily="66" charset="0"/>
              </a:rPr>
              <a:t>TalTeknologi</a:t>
            </a:r>
            <a:r>
              <a:rPr lang="sv-SE" sz="4000" dirty="0" smtClean="0">
                <a:latin typeface="Comic Sans MS" panose="030F0702030302020204" pitchFamily="66" charset="0"/>
              </a:rPr>
              <a:t>? Då får ni 20% i rabatt på kursavgiften </a:t>
            </a:r>
            <a:r>
              <a:rPr lang="sv-SE" sz="4000" dirty="0" err="1" smtClean="0">
                <a:latin typeface="Comic Sans MS" panose="030F0702030302020204" pitchFamily="66" charset="0"/>
              </a:rPr>
              <a:t>kursavgiften</a:t>
            </a:r>
            <a:r>
              <a:rPr lang="sv-SE" sz="4000" dirty="0" smtClean="0">
                <a:latin typeface="Comic Sans MS" panose="030F0702030302020204" pitchFamily="66" charset="0"/>
              </a:rPr>
              <a:t> blir då istället 5600:- exklusive moms.</a:t>
            </a:r>
          </a:p>
          <a:p>
            <a:pPr marL="0" indent="0">
              <a:buNone/>
            </a:pPr>
            <a:endParaRPr lang="sv-SE" sz="37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Är ni istället intresserade av att vi kommer ut till Din skola och håller utbildning?</a:t>
            </a: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Kontakta oss för  offert och upplägg.</a:t>
            </a:r>
          </a:p>
          <a:p>
            <a:pPr marL="0" indent="0">
              <a:buNone/>
            </a:pPr>
            <a:endParaRPr lang="sv-SE" sz="4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4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4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4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4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4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sv-SE" sz="4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v-SE" sz="4000" b="1" smtClean="0">
                <a:latin typeface="Comic Sans MS" panose="030F0702030302020204" pitchFamily="66" charset="0"/>
              </a:rPr>
              <a:t>Välkommen </a:t>
            </a:r>
            <a:r>
              <a:rPr lang="sv-SE" sz="4000" b="1" dirty="0" smtClean="0">
                <a:latin typeface="Comic Sans MS" panose="030F0702030302020204" pitchFamily="66" charset="0"/>
              </a:rPr>
              <a:t>med frågor och anmälan!</a:t>
            </a: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Anna Ridderby </a:t>
            </a:r>
            <a:r>
              <a:rPr lang="sv-SE" sz="4000" dirty="0" smtClean="0">
                <a:latin typeface="Comic Sans MS" panose="030F0702030302020204" pitchFamily="66" charset="0"/>
              </a:rPr>
              <a:t>leg.</a:t>
            </a:r>
            <a:r>
              <a:rPr lang="sv-SE" sz="4000" dirty="0" smtClean="0">
                <a:latin typeface="Comic Sans MS" panose="030F0702030302020204" pitchFamily="66" charset="0"/>
              </a:rPr>
              <a:t> </a:t>
            </a:r>
            <a:r>
              <a:rPr lang="sv-SE" sz="4000" dirty="0" smtClean="0">
                <a:latin typeface="Comic Sans MS" panose="030F0702030302020204" pitchFamily="66" charset="0"/>
              </a:rPr>
              <a:t>pedagog med vidareutbildning i specialpedagogik</a:t>
            </a:r>
          </a:p>
          <a:p>
            <a:pPr marL="0" indent="0">
              <a:buNone/>
            </a:pPr>
            <a:r>
              <a:rPr lang="sv-SE" sz="4000" dirty="0" smtClean="0">
                <a:latin typeface="Comic Sans MS" panose="030F0702030302020204" pitchFamily="66" charset="0"/>
              </a:rPr>
              <a:t>0454-303233 </a:t>
            </a:r>
            <a:r>
              <a:rPr lang="sv-SE" sz="4000" dirty="0" smtClean="0">
                <a:latin typeface="Comic Sans MS" panose="030F0702030302020204" pitchFamily="66" charset="0"/>
              </a:rPr>
              <a:t>anna.ridderby@svensktalteknologi.se</a:t>
            </a:r>
            <a:endParaRPr lang="sv-SE" sz="4000" dirty="0">
              <a:latin typeface="Comic Sans MS" panose="030F0702030302020204" pitchFamily="66" charset="0"/>
            </a:endParaRPr>
          </a:p>
          <a:p>
            <a:endParaRPr lang="sv-SE" sz="3700" dirty="0" smtClean="0">
              <a:latin typeface="Comic Sans MS" panose="030F0702030302020204" pitchFamily="66" charset="0"/>
            </a:endParaRPr>
          </a:p>
          <a:p>
            <a:endParaRPr lang="sv-SE" sz="1200" dirty="0">
              <a:latin typeface="Comic Sans MS" panose="030F0702030302020204" pitchFamily="66" charset="0"/>
            </a:endParaRPr>
          </a:p>
        </p:txBody>
      </p:sp>
      <p:pic>
        <p:nvPicPr>
          <p:cNvPr id="1027" name="Picture 3" descr="C:\Users\annrid\APPDATA\LOCAL\TEMP\wzba60\JPEG\SVENSK TALTEKNOLOGI_00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64" y="6531872"/>
            <a:ext cx="1779196" cy="85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30" y="6505157"/>
            <a:ext cx="1319411" cy="19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554" y="8316416"/>
            <a:ext cx="4340632" cy="7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503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331</Words>
  <Application>Microsoft Office PowerPoint</Application>
  <PresentationFormat>Bildspel på skärmen (4:3)</PresentationFormat>
  <Paragraphs>90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  Omfattande fortbildning för pedagoger   Lärverktyg för ALLA elever och pedagoger!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Ridderby</dc:creator>
  <cp:lastModifiedBy>Anna Ridderby</cp:lastModifiedBy>
  <cp:revision>31</cp:revision>
  <cp:lastPrinted>2014-04-28T11:35:11Z</cp:lastPrinted>
  <dcterms:created xsi:type="dcterms:W3CDTF">2013-12-03T13:10:59Z</dcterms:created>
  <dcterms:modified xsi:type="dcterms:W3CDTF">2014-04-28T11:47:17Z</dcterms:modified>
</cp:coreProperties>
</file>