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68" r:id="rId5"/>
    <p:sldId id="261" r:id="rId6"/>
    <p:sldId id="265" r:id="rId7"/>
    <p:sldId id="267" r:id="rId8"/>
    <p:sldId id="262" r:id="rId9"/>
    <p:sldId id="26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2D6"/>
    <a:srgbClr val="1546E1"/>
    <a:srgbClr val="391470"/>
    <a:srgbClr val="19097B"/>
    <a:srgbClr val="1A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16" autoAdjust="0"/>
    <p:restoredTop sz="64539" autoAdjust="0"/>
  </p:normalViewPr>
  <p:slideViewPr>
    <p:cSldViewPr>
      <p:cViewPr>
        <p:scale>
          <a:sx n="100" d="100"/>
          <a:sy n="100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4659-4079-4E94-8680-9E9B465B4E98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E58D0-4258-4A5C-8DEC-5A269B592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  <a:p>
            <a:pPr eaLnBrk="1" hangingPunct="1">
              <a:defRPr/>
            </a:pPr>
            <a:endParaRPr 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14CC2-3030-4483-AD3E-79242CCEB9C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E6A7A-801E-4588-9DD9-3C906D04FFE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E6A7A-801E-4588-9DD9-3C906D04FFE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  <a:p>
            <a:pPr eaLnBrk="1" hangingPunct="1">
              <a:defRPr/>
            </a:pPr>
            <a:endParaRPr 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14CC2-3030-4483-AD3E-79242CCEB9C3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14CC2-3030-4483-AD3E-79242CCEB9C3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14CC2-3030-4483-AD3E-79242CCEB9C3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14CC2-3030-4483-AD3E-79242CCEB9C3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E6A7A-801E-4588-9DD9-3C906D04FFE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sz="1100" b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E6A7A-801E-4588-9DD9-3C906D04FFE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E6A7A-801E-4588-9DD9-3C906D04FFE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E6A7A-801E-4588-9DD9-3C906D04FFE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5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0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9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7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1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E7A8-C2BB-4FC2-B48F-8BC8E980B7CC}" type="datetimeFigureOut">
              <a:rPr lang="en-US" smtClean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08FC-E282-4796-87DF-E71A484BC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7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.gov/lgbthousingdiscrimin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LGBTFairhousing@hud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imgres?imgurl=http://www.johnston.k12.ia.us/schools/lawson/gradelevellinks/50states/images/new%20jersey%20seal.png&amp;imgrefurl=http://www.johnston.k12.ia.us/schools/lawson/gradelevellinks/50states/newjersey.html&amp;usg=__SPxYUP26OGY3QsINnodFI-pmI7w=&amp;h=1024&amp;w=1024&amp;sz=426&amp;hl=en&amp;start=1&amp;zoom=1&amp;tbnid=lsg-UKiBnq2ftM:&amp;tbnh=150&amp;tbnw=150&amp;ei=88EGUYXBNMiU0QHjloCoBw&amp;prev=/images?q=SEAL+OF+STATE+OF+NEW+JERSEY&amp;hl=en&amp;sa=X&amp;rls=com.microsoft:*&amp;tbm=isch&amp;itbs=1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hud.gov/hudportal/images/hudimg?id=LGBTMALE.JP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d.gov/lgbthousingdiscrimination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123rf.com/photo_15477120_on-the-image-the-person-addressing-to-audience-is-presente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7700" y="1066800"/>
            <a:ext cx="8229600" cy="4419600"/>
          </a:xfrm>
        </p:spPr>
        <p:txBody>
          <a:bodyPr>
            <a:normAutofit lnSpcReduction="10000"/>
          </a:bodyPr>
          <a:lstStyle/>
          <a:p>
            <a:pPr marL="1588" indent="-1588" algn="ctr">
              <a:buNone/>
            </a:pPr>
            <a:r>
              <a:rPr lang="en-US" sz="4000" b="1" dirty="0"/>
              <a:t>A Brief Overview of the U.S. Department of Housing and Urban Development’s Equal Access/LGBT Rule</a:t>
            </a:r>
          </a:p>
          <a:p>
            <a:pPr marL="1588" indent="-1588" algn="ctr">
              <a:buNone/>
            </a:pPr>
            <a:r>
              <a:rPr lang="en-US" sz="4000" b="1" dirty="0"/>
              <a:t>Presented by:</a:t>
            </a:r>
          </a:p>
          <a:p>
            <a:pPr marL="1588" indent="-1588" algn="ctr">
              <a:buNone/>
            </a:pPr>
            <a:r>
              <a:rPr lang="en-US" sz="4000" b="1" dirty="0"/>
              <a:t>Balenda L. Nelson</a:t>
            </a:r>
          </a:p>
          <a:p>
            <a:pPr marL="1588" indent="-1588" algn="ctr">
              <a:buNone/>
            </a:pPr>
            <a:r>
              <a:rPr lang="en-US" sz="4000" b="1" dirty="0"/>
              <a:t>April 16, 2014</a:t>
            </a:r>
          </a:p>
          <a:p>
            <a:pPr marL="1588" indent="-1588" algn="ctr">
              <a:buNone/>
            </a:pPr>
            <a:endParaRPr lang="en-US" sz="4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982966-3284-43B9-AD7A-EE5243B2A6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560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latin typeface="Arial Black" panose="020B0A04020102020204" pitchFamily="34" charset="0"/>
              </a:rPr>
              <a:t>More Information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3657600"/>
          </a:xfrm>
        </p:spPr>
        <p:txBody>
          <a:bodyPr/>
          <a:lstStyle/>
          <a:p>
            <a:pPr algn="ctr" eaLnBrk="1" hangingPunct="1">
              <a:buNone/>
            </a:pPr>
            <a:endParaRPr lang="en-US" b="1" dirty="0" smtClean="0"/>
          </a:p>
          <a:p>
            <a:pPr algn="ctr" eaLnBrk="1" hangingPunct="1">
              <a:buNone/>
            </a:pPr>
            <a:r>
              <a:rPr lang="en-US" sz="3600" b="1" u="sng" dirty="0" smtClean="0">
                <a:hlinkClick r:id="rId3"/>
              </a:rPr>
              <a:t>www.h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ud.gov/lgbthousingdiscrimination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 eaLnBrk="1" hangingPunct="1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LGBTFairhousing@hud.gov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n-US" sz="40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51EE2A2-084C-43CA-832A-5B50E267D5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u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1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latin typeface="Arial Black" panose="020B0A04020102020204" pitchFamily="34" charset="0"/>
              </a:rPr>
              <a:t/>
            </a:r>
            <a:br>
              <a:rPr lang="en-US" sz="4800" b="1" dirty="0" smtClean="0">
                <a:latin typeface="Arial Black" panose="020B0A04020102020204" pitchFamily="34" charset="0"/>
              </a:rPr>
            </a:br>
            <a:r>
              <a:rPr lang="en-US" sz="4800" b="1" dirty="0">
                <a:latin typeface="Arial Black" panose="020B0A04020102020204" pitchFamily="34" charset="0"/>
              </a:rPr>
              <a:t/>
            </a:r>
            <a:br>
              <a:rPr lang="en-US" sz="4800" b="1" dirty="0">
                <a:latin typeface="Arial Black" panose="020B0A04020102020204" pitchFamily="34" charset="0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/>
            </a:r>
            <a:br>
              <a:rPr lang="en-US" sz="4800" b="1" dirty="0" smtClean="0">
                <a:latin typeface="Arial Black" panose="020B0A04020102020204" pitchFamily="34" charset="0"/>
              </a:rPr>
            </a:br>
            <a:r>
              <a:rPr lang="en-US" sz="4800" b="1" dirty="0">
                <a:latin typeface="Arial Black" panose="020B0A04020102020204" pitchFamily="34" charset="0"/>
              </a:rPr>
              <a:t/>
            </a:r>
            <a:br>
              <a:rPr lang="en-US" sz="4800" b="1" dirty="0">
                <a:latin typeface="Arial Black" panose="020B0A04020102020204" pitchFamily="34" charset="0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/>
            </a:r>
            <a:br>
              <a:rPr lang="en-US" sz="4800" b="1" dirty="0" smtClean="0">
                <a:latin typeface="Arial Black" panose="020B0A04020102020204" pitchFamily="34" charset="0"/>
              </a:rPr>
            </a:br>
            <a:r>
              <a:rPr lang="en-US" sz="4800" b="1" dirty="0">
                <a:latin typeface="Arial Black" panose="020B0A04020102020204" pitchFamily="34" charset="0"/>
              </a:rPr>
              <a:t/>
            </a:r>
            <a:br>
              <a:rPr lang="en-US" sz="4800" b="1" dirty="0">
                <a:latin typeface="Arial Black" panose="020B0A04020102020204" pitchFamily="34" charset="0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/>
            </a:r>
            <a:br>
              <a:rPr lang="en-US" sz="4800" b="1" dirty="0" smtClean="0">
                <a:latin typeface="Arial Black" panose="020B0A04020102020204" pitchFamily="34" charset="0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>Thank you</a:t>
            </a:r>
            <a:br>
              <a:rPr lang="en-US" sz="4800" b="1" dirty="0" smtClean="0">
                <a:latin typeface="Arial Black" panose="020B0A04020102020204" pitchFamily="34" charset="0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/>
            </a:r>
            <a:br>
              <a:rPr lang="en-US" sz="4800" b="1" dirty="0" smtClean="0">
                <a:latin typeface="Arial Black" panose="020B0A04020102020204" pitchFamily="34" charset="0"/>
              </a:rPr>
            </a:br>
            <a:endParaRPr lang="en-US" sz="4800" b="1" dirty="0" smtClean="0">
              <a:latin typeface="Arial Black" panose="020B0A040201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3657600"/>
          </a:xfrm>
        </p:spPr>
        <p:txBody>
          <a:bodyPr/>
          <a:lstStyle/>
          <a:p>
            <a:pPr algn="ctr" eaLnBrk="1" hangingPunct="1">
              <a:buNone/>
            </a:pPr>
            <a:endParaRPr lang="en-US" sz="40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51EE2A2-084C-43CA-832A-5B50E267D5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1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99938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 Black" panose="020B0A04020102020204" pitchFamily="34" charset="0"/>
              </a:rPr>
              <a:t/>
            </a:r>
            <a:br>
              <a:rPr lang="en-US" sz="4000" b="1" dirty="0" smtClean="0">
                <a:latin typeface="Arial Black" panose="020B0A04020102020204" pitchFamily="34" charset="0"/>
              </a:rPr>
            </a:br>
            <a:r>
              <a:rPr lang="en-US" sz="4000" b="1" dirty="0" smtClean="0">
                <a:latin typeface="Arial Black" panose="020B0A04020102020204" pitchFamily="34" charset="0"/>
              </a:rPr>
              <a:t/>
            </a:r>
            <a:br>
              <a:rPr lang="en-US" sz="4000" b="1" dirty="0" smtClean="0">
                <a:latin typeface="Arial Black" panose="020B0A04020102020204" pitchFamily="34" charset="0"/>
              </a:rPr>
            </a:br>
            <a:r>
              <a:rPr lang="en-US" sz="4000" b="1" dirty="0">
                <a:latin typeface="Arial Black" panose="020B0A04020102020204" pitchFamily="34" charset="0"/>
              </a:rPr>
              <a:t/>
            </a:r>
            <a:br>
              <a:rPr lang="en-US" sz="4000" b="1" dirty="0">
                <a:latin typeface="Arial Black" panose="020B0A04020102020204" pitchFamily="34" charset="0"/>
              </a:rPr>
            </a:br>
            <a:r>
              <a:rPr lang="en-US" sz="4000" b="1" dirty="0" smtClean="0">
                <a:latin typeface="Arial Black" panose="020B0A04020102020204" pitchFamily="34" charset="0"/>
              </a:rPr>
              <a:t>The Fair Housing Act</a:t>
            </a:r>
            <a:br>
              <a:rPr lang="en-US" sz="4000" b="1" dirty="0" smtClean="0">
                <a:latin typeface="Arial Black" panose="020B0A04020102020204" pitchFamily="34" charset="0"/>
              </a:rPr>
            </a:br>
            <a:r>
              <a:rPr lang="en-US" sz="3100" b="1" dirty="0">
                <a:latin typeface="Arial Black" pitchFamily="34" charset="0"/>
              </a:rPr>
              <a:t>Title VIII of the Civil Rights Act of 1968, as amended in 1988</a:t>
            </a:r>
            <a:r>
              <a:rPr lang="en-US" sz="4000" b="1" dirty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 Black" pitchFamily="34" charset="0"/>
              </a:rPr>
            </a:br>
            <a:endParaRPr lang="en-US" sz="4000" b="1" dirty="0" smtClean="0">
              <a:latin typeface="Arial Black" panose="020B0A040201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7700" y="1066800"/>
            <a:ext cx="8229600" cy="44196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Race/Color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(Black, Caucasian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 (Hispanic, Arabic)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Sex (Gender)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Familial Status (Under 18/pregnant)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Disability (Physical or Mental)</a:t>
            </a:r>
          </a:p>
          <a:p>
            <a:pPr marL="1588" indent="-1588" algn="ctr">
              <a:buNone/>
            </a:pPr>
            <a:endParaRPr lang="en-US" sz="4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982966-3284-43B9-AD7A-EE5243B2A6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933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7197968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New Jersey Law</a:t>
            </a:r>
            <a:br>
              <a:rPr lang="en-US" sz="3200" b="1" dirty="0" smtClean="0">
                <a:latin typeface="Arial Black" panose="020B0A04020102020204" pitchFamily="34" charset="0"/>
              </a:rPr>
            </a:br>
            <a:r>
              <a:rPr lang="en-US" sz="3200" b="1" dirty="0" smtClean="0">
                <a:latin typeface="Arial Black" panose="020B0A04020102020204" pitchFamily="34" charset="0"/>
              </a:rPr>
              <a:t>Against Discrimination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7700" y="1295400"/>
            <a:ext cx="8229600" cy="4191000"/>
          </a:xfrm>
        </p:spPr>
        <p:txBody>
          <a:bodyPr>
            <a:normAutofit lnSpcReduction="10000"/>
          </a:bodyPr>
          <a:lstStyle/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</a:p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Gender Identity or Expression</a:t>
            </a:r>
          </a:p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Civil Union Status</a:t>
            </a:r>
          </a:p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Domestic Partnerships</a:t>
            </a:r>
          </a:p>
          <a:p>
            <a:pPr indent="0"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Lawful Source of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indent="0">
              <a:defRPr/>
            </a:pPr>
            <a:endParaRPr lang="en-US" sz="3500" dirty="0">
              <a:latin typeface="Arial Black" pitchFamily="34" charset="0"/>
            </a:endParaRPr>
          </a:p>
          <a:p>
            <a:pPr marL="1588" indent="-1588" algn="ctr">
              <a:buNone/>
            </a:pPr>
            <a:endParaRPr lang="en-US" sz="4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982966-3284-43B9-AD7A-EE5243B2A6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  <p:pic>
        <p:nvPicPr>
          <p:cNvPr id="23" name="Picture 2" descr="http://t2.gstatic.com/images?q=tbn:ANd9GcSGTy7yLeTeJ7sbYkNB0ZRxrTzXP1kR_4DSjepesyVSIglys96RY1PU2_E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38" y="4642757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 Black" panose="020B0A04020102020204" pitchFamily="34" charset="0"/>
              </a:rPr>
              <a:t>What Does LGBT Mean?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3733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“LGBT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refers to people who 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Lesbian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Gay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Bisexua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l, 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Transgender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Sexual orientation, gender identity, and transgender are distinct terms.</a:t>
            </a:r>
          </a:p>
          <a:p>
            <a:pPr eaLnBrk="1" hangingPunct="1">
              <a:buFont typeface="Arial" charset="0"/>
              <a:buNone/>
            </a:pPr>
            <a:r>
              <a:rPr lang="en-US" sz="4000" dirty="0" smtClean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982966-3284-43B9-AD7A-EE5243B2A6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115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Brief History of HUD’s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latin typeface="Arial Black" panose="020B0A04020102020204" pitchFamily="34" charset="0"/>
              </a:rPr>
              <a:t/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Equal Access/LGBT Rule</a:t>
            </a:r>
            <a:endParaRPr lang="en-US" sz="3600" b="1" dirty="0" smtClean="0">
              <a:latin typeface="Arial Black" panose="020B0A040201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7700" y="1066800"/>
            <a:ext cx="8229600" cy="4419600"/>
          </a:xfrm>
        </p:spPr>
        <p:txBody>
          <a:bodyPr>
            <a:noAutofit/>
          </a:bodyPr>
          <a:lstStyle/>
          <a:p>
            <a:pPr marL="1588" indent="-1588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5, 2012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HUD’s Equal Access To HUD Programs Rule (also known as the “LGBT Rule”) became effective, which requires that most HUD-funded programs and FHA-insured  mortgages must be made available without regard to (actual or perceived) sexual orientation, gender identity, and marital status.  </a:t>
            </a:r>
          </a:p>
          <a:p>
            <a:pPr marL="1588" indent="-1588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indent="-1588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LGBT Rule does not amend the Fair Housing Act, but ensures that HUD-funded programs and FHA-backed home financing can be equally accessed regardless of sex orientation, gender or marital status.</a:t>
            </a: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982966-3284-43B9-AD7A-EE5243B2A6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9920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229600" cy="3124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sexual orientation and gender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identity.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general equal access provision.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Clarification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HUD “family” definition.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Prohibition on inquiries in certain contexts.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 of sexual orientation and gender identity to existing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FHA-backed mortgages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51EE2A2-084C-43CA-832A-5B50E267D5F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4229" y="1095592"/>
            <a:ext cx="7807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The </a:t>
            </a:r>
            <a:r>
              <a:rPr lang="en-US" sz="2800" b="1" dirty="0" smtClean="0">
                <a:latin typeface="Arial Black" panose="020B0A04020102020204" pitchFamily="34" charset="0"/>
              </a:rPr>
              <a:t>Equal </a:t>
            </a:r>
            <a:r>
              <a:rPr lang="en-US" sz="2800" b="1" dirty="0">
                <a:latin typeface="Arial Black" panose="020B0A04020102020204" pitchFamily="34" charset="0"/>
              </a:rPr>
              <a:t>Access/LGBT Rule </a:t>
            </a:r>
            <a:r>
              <a:rPr lang="en-US" sz="2800" b="1" dirty="0" smtClean="0">
                <a:latin typeface="Arial Black" panose="020B0A04020102020204" pitchFamily="34" charset="0"/>
              </a:rPr>
              <a:t>includes 5 main components: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86" y="416723"/>
            <a:ext cx="802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Overview of HUD’s LGBT Rule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229600" cy="2133600"/>
          </a:xfrm>
        </p:spPr>
        <p:txBody>
          <a:bodyPr/>
          <a:lstStyle/>
          <a:p>
            <a:pPr algn="ctr" eaLnBrk="1" hangingPunct="1">
              <a:buNone/>
            </a:pPr>
            <a:endParaRPr lang="en-US" sz="4000" b="1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51EE2A2-084C-43CA-832A-5B50E267D5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7655169" y="4800600"/>
            <a:ext cx="1254369" cy="11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858715" y="1256873"/>
            <a:ext cx="78075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/>
            <a:r>
              <a:rPr lang="en-US" sz="2800" dirty="0" smtClean="0"/>
              <a:t>Unlike some state laws, the federal </a:t>
            </a:r>
            <a:r>
              <a:rPr lang="en-US" sz="2800" i="1" dirty="0" smtClean="0"/>
              <a:t>Fair Housing Act </a:t>
            </a:r>
            <a:r>
              <a:rPr lang="en-US" sz="2800" u="sng" dirty="0" smtClean="0"/>
              <a:t>does not</a:t>
            </a:r>
            <a:r>
              <a:rPr lang="en-US" sz="2800" dirty="0" smtClean="0"/>
              <a:t> include either sexual orientation or gender identity as prohibited bases.  </a:t>
            </a:r>
          </a:p>
          <a:p>
            <a:pPr indent="6350"/>
            <a:endParaRPr lang="en-US" sz="2800" dirty="0" smtClean="0"/>
          </a:p>
          <a:p>
            <a:pPr indent="6350"/>
            <a:r>
              <a:rPr lang="en-US" sz="2800" dirty="0" smtClean="0"/>
              <a:t>However, if the LGBT rule is violated, a LBGT person’s experience with sexual orientation or gender identity housing discrimination </a:t>
            </a:r>
            <a:r>
              <a:rPr lang="en-US" sz="2800" b="1" u="sng" dirty="0" smtClean="0"/>
              <a:t>may</a:t>
            </a:r>
            <a:r>
              <a:rPr lang="en-US" sz="2800" dirty="0" smtClean="0"/>
              <a:t> still be covered by the Fair Housing Act, in the case of </a:t>
            </a:r>
            <a:r>
              <a:rPr lang="en-US" sz="2800" b="1" dirty="0" smtClean="0"/>
              <a:t>sexual stereotyping</a:t>
            </a:r>
            <a:r>
              <a:rPr lang="en-US" sz="2800" dirty="0" smtClean="0"/>
              <a:t> (as unlawful </a:t>
            </a:r>
            <a:r>
              <a:rPr lang="en-US" sz="2800" b="1" i="1" dirty="0" smtClean="0"/>
              <a:t>sex</a:t>
            </a:r>
            <a:r>
              <a:rPr lang="en-US" sz="2800" dirty="0" smtClean="0"/>
              <a:t> discrimination).</a:t>
            </a:r>
          </a:p>
          <a:p>
            <a:pPr marL="1588" indent="-1588" algn="just">
              <a:buNone/>
            </a:pPr>
            <a:endParaRPr lang="en-US" sz="1600" dirty="0" smtClean="0"/>
          </a:p>
          <a:p>
            <a:pPr marL="1588" indent="-1588" algn="just">
              <a:buNone/>
            </a:pPr>
            <a:endParaRPr lang="en-US" sz="1600" dirty="0" smtClean="0"/>
          </a:p>
          <a:p>
            <a:pPr algn="ctr"/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4592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Fair Housing Act &amp; LGBT Rule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 Black" panose="020B0A04020102020204" pitchFamily="34" charset="0"/>
              </a:rPr>
              <a:t>Rule Enforcement</a:t>
            </a:r>
            <a:br>
              <a:rPr lang="en-US" b="1" dirty="0" smtClean="0">
                <a:latin typeface="Arial Black" panose="020B0A04020102020204" pitchFamily="34" charset="0"/>
              </a:rPr>
            </a:br>
            <a:endParaRPr lang="en-US" b="1" dirty="0" smtClean="0">
              <a:latin typeface="Arial Black" panose="020B0A040201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81534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HUD’s Office of Fair Housing &amp; Equal Opportunity for guidance or referral (or to file a complaint if a violation of the Fair Housing Act):</a:t>
            </a:r>
          </a:p>
          <a:p>
            <a:pPr marL="0" indent="0" eaLnBrk="1" hangingPunct="1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NJ HUD: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(800) 496-4294</a:t>
            </a:r>
          </a:p>
          <a:p>
            <a:pPr marL="0" indent="0" eaLnBrk="1" hangingPunct="1"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 file a discrimination complaint contact:</a:t>
            </a:r>
          </a:p>
          <a:p>
            <a:pPr marL="0" indent="0" eaLnBrk="1" hangingPunct="1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NJ Division on Civil Rights: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(866) 405-3050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51EE2A2-084C-43CA-832A-5B50E267D5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1185582" y="2398005"/>
            <a:ext cx="419100" cy="359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1185582" y="3702394"/>
            <a:ext cx="419100" cy="359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latin typeface="Arial Black" panose="020B0A04020102020204" pitchFamily="34" charset="0"/>
              </a:rPr>
              <a:t>HUD’s LGBT Outreach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51EE2A2-084C-43CA-832A-5B50E267D5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0"/>
            <a:ext cx="0" cy="6858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0"/>
            <a:ext cx="0" cy="685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0"/>
            <a:ext cx="0" cy="6858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257800"/>
            <a:ext cx="918882" cy="8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rcRect/>
          <a:stretch>
            <a:fillRect/>
          </a:stretch>
        </p:blipFill>
        <p:spPr bwMode="auto">
          <a:xfrm>
            <a:off x="8229600" y="5334000"/>
            <a:ext cx="679938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[Photo: Rainbow flag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637" y="2019536"/>
            <a:ext cx="4043718" cy="127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286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www.hud.gov/LGBTHousingDiscrimination</a:t>
            </a:r>
            <a:endParaRPr lang="en-US" sz="1400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7896" y="144900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HUD LGBT Website:</a:t>
            </a:r>
          </a:p>
          <a:p>
            <a:pPr algn="ctr"/>
            <a:r>
              <a:rPr lang="en-US" b="1" dirty="0" smtClean="0">
                <a:solidFill>
                  <a:srgbClr val="1A0E76"/>
                </a:solidFill>
                <a:hlinkClick r:id="rId6"/>
              </a:rPr>
              <a:t>www.hud.gov/lgbthousingdiscrimination</a:t>
            </a:r>
            <a:endParaRPr lang="en-US" b="1" dirty="0" smtClean="0">
              <a:solidFill>
                <a:srgbClr val="1A0E76"/>
              </a:solidFill>
            </a:endParaRP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31018" y="5299547"/>
            <a:ext cx="403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HUD LGBT “Live Free” Flyers/Posters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65033"/>
            <a:ext cx="3423138" cy="406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9638" y="5580376"/>
            <a:ext cx="4679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hlinkClick r:id="rId8"/>
              </a:rPr>
              <a:t>http://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hlinkClick r:id="rId8"/>
              </a:rPr>
              <a:t>portal.hud.gov/hudportal/images/hudimg?id=LGBTMALE.JPG</a:t>
            </a:r>
            <a:endParaRPr lang="en-US" sz="1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545221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LGBT Rule Training:</a:t>
            </a:r>
          </a:p>
          <a:p>
            <a:r>
              <a:rPr lang="en-US" sz="1600" b="1" dirty="0" smtClean="0">
                <a:solidFill>
                  <a:srgbClr val="1442D6"/>
                </a:solidFill>
              </a:rPr>
              <a:t>  Call (973) 776-7312</a:t>
            </a: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7" name="Picture 26" descr="on the image the person addressing to audience is presented stock photography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49" y="4160516"/>
            <a:ext cx="1900518" cy="141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409</Words>
  <Application>Microsoft Office PowerPoint</Application>
  <PresentationFormat>On-screen Show (4:3)</PresentationFormat>
  <Paragraphs>102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  The Fair Housing Act Title VIII of the Civil Rights Act of 1968, as amended in 1988 </vt:lpstr>
      <vt:lpstr>New Jersey Law Against Discrimination </vt:lpstr>
      <vt:lpstr>What Does LGBT Mean?</vt:lpstr>
      <vt:lpstr>A Brief History of HUD’s  Equal Access/LGBT Rule</vt:lpstr>
      <vt:lpstr>PowerPoint Presentation</vt:lpstr>
      <vt:lpstr>PowerPoint Presentation</vt:lpstr>
      <vt:lpstr>Rule Enforcement </vt:lpstr>
      <vt:lpstr>HUD’s LGBT Outreach</vt:lpstr>
      <vt:lpstr>More Information</vt:lpstr>
      <vt:lpstr>       Thank you  </vt:lpstr>
    </vt:vector>
  </TitlesOfParts>
  <Company>Housing and Urban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 RULE SUPPLEMENTAL SLIDES TO ADD TO OTHER POWER POINTS</dc:title>
  <dc:creator>john f. vespa-papaleo</dc:creator>
  <cp:lastModifiedBy>Melissa</cp:lastModifiedBy>
  <cp:revision>38</cp:revision>
  <dcterms:created xsi:type="dcterms:W3CDTF">2013-01-28T17:27:20Z</dcterms:created>
  <dcterms:modified xsi:type="dcterms:W3CDTF">2014-04-16T13:07:30Z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537328450</vt:i4>
  </property>
  <property fmtid="{D5CDD505-2E9C-101B-9397-08002B2CF9AE}" pid="3" name="_NewReviewCycle">
    <vt:lpwstr/>
  </property>
  <property fmtid="{D5CDD505-2E9C-101B-9397-08002B2CF9AE}" pid="4" name="_EmailSubject">
    <vt:lpwstr>Questions</vt:lpwstr>
  </property>
  <property fmtid="{D5CDD505-2E9C-101B-9397-08002B2CF9AE}" pid="5" name="_AuthorEmail">
    <vt:lpwstr>Balenda.L.Nelson@hud.gov</vt:lpwstr>
  </property>
  <property fmtid="{D5CDD505-2E9C-101B-9397-08002B2CF9AE}" pid="6" name="_AuthorEmailDisplayName">
    <vt:lpwstr>Nelson, Balenda L</vt:lpwstr>
  </property>
  <property fmtid="{D5CDD505-2E9C-101B-9397-08002B2CF9AE}" pid="7" name="_PreviousAdHocReviewCycleID">
    <vt:i4>260549600</vt:i4>
  </property>
</Properties>
</file>