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handoutMasterIdLst>
    <p:handoutMasterId r:id="rId57"/>
  </p:handoutMasterIdLst>
  <p:sldIdLst>
    <p:sldId id="316" r:id="rId2"/>
    <p:sldId id="297" r:id="rId3"/>
    <p:sldId id="296" r:id="rId4"/>
    <p:sldId id="298" r:id="rId5"/>
    <p:sldId id="299" r:id="rId6"/>
    <p:sldId id="300" r:id="rId7"/>
    <p:sldId id="301" r:id="rId8"/>
    <p:sldId id="302" r:id="rId9"/>
    <p:sldId id="303" r:id="rId10"/>
    <p:sldId id="304" r:id="rId11"/>
    <p:sldId id="305" r:id="rId12"/>
    <p:sldId id="306" r:id="rId13"/>
    <p:sldId id="307" r:id="rId14"/>
    <p:sldId id="308" r:id="rId15"/>
    <p:sldId id="309" r:id="rId16"/>
    <p:sldId id="310" r:id="rId17"/>
    <p:sldId id="312" r:id="rId18"/>
    <p:sldId id="311" r:id="rId19"/>
    <p:sldId id="313" r:id="rId20"/>
    <p:sldId id="314" r:id="rId21"/>
    <p:sldId id="315" r:id="rId22"/>
    <p:sldId id="256" r:id="rId23"/>
    <p:sldId id="257" r:id="rId24"/>
    <p:sldId id="258" r:id="rId25"/>
    <p:sldId id="259" r:id="rId26"/>
    <p:sldId id="260" r:id="rId27"/>
    <p:sldId id="263" r:id="rId28"/>
    <p:sldId id="283" r:id="rId29"/>
    <p:sldId id="264" r:id="rId30"/>
    <p:sldId id="261" r:id="rId31"/>
    <p:sldId id="262" r:id="rId32"/>
    <p:sldId id="266" r:id="rId33"/>
    <p:sldId id="267" r:id="rId34"/>
    <p:sldId id="268" r:id="rId35"/>
    <p:sldId id="269" r:id="rId36"/>
    <p:sldId id="270" r:id="rId37"/>
    <p:sldId id="271" r:id="rId38"/>
    <p:sldId id="272" r:id="rId39"/>
    <p:sldId id="273" r:id="rId40"/>
    <p:sldId id="274" r:id="rId41"/>
    <p:sldId id="275" r:id="rId42"/>
    <p:sldId id="276" r:id="rId43"/>
    <p:sldId id="277" r:id="rId44"/>
    <p:sldId id="278" r:id="rId45"/>
    <p:sldId id="279" r:id="rId46"/>
    <p:sldId id="280" r:id="rId47"/>
    <p:sldId id="281" r:id="rId48"/>
    <p:sldId id="294" r:id="rId49"/>
    <p:sldId id="286" r:id="rId50"/>
    <p:sldId id="284" r:id="rId51"/>
    <p:sldId id="287" r:id="rId52"/>
    <p:sldId id="288" r:id="rId53"/>
    <p:sldId id="318" r:id="rId54"/>
    <p:sldId id="319" r:id="rId5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th Lehman" initials="LEH" lastIdx="4" clrIdx="0"/>
  <p:cmAuthor id="1" name="Profiler" initials="P"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08" autoAdjust="0"/>
    <p:restoredTop sz="94750" autoAdjust="0"/>
  </p:normalViewPr>
  <p:slideViewPr>
    <p:cSldViewPr>
      <p:cViewPr varScale="1">
        <p:scale>
          <a:sx n="75" d="100"/>
          <a:sy n="75" d="100"/>
        </p:scale>
        <p:origin x="955" y="53"/>
      </p:cViewPr>
      <p:guideLst>
        <p:guide orient="horz" pos="2160"/>
        <p:guide pos="2880"/>
      </p:guideLst>
    </p:cSldViewPr>
  </p:slideViewPr>
  <p:notesTextViewPr>
    <p:cViewPr>
      <p:scale>
        <a:sx n="1" d="1"/>
        <a:sy n="1" d="1"/>
      </p:scale>
      <p:origin x="0" y="0"/>
    </p:cViewPr>
  </p:notesTextViewPr>
  <p:sorterViewPr>
    <p:cViewPr>
      <p:scale>
        <a:sx n="100" d="100"/>
        <a:sy n="100" d="100"/>
      </p:scale>
      <p:origin x="0" y="428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4-08-04T11:38:21.120" idx="3">
    <p:pos x="10" y="10"/>
    <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emf"/><Relationship Id="rId1" Type="http://schemas.openxmlformats.org/officeDocument/2006/relationships/image" Target="../media/image18.emf"/><Relationship Id="rId5" Type="http://schemas.openxmlformats.org/officeDocument/2006/relationships/image" Target="../media/image22.emf"/><Relationship Id="rId4" Type="http://schemas.openxmlformats.org/officeDocument/2006/relationships/image" Target="../media/image2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5138"/>
          </a:xfrm>
          <a:prstGeom prst="rect">
            <a:avLst/>
          </a:prstGeom>
        </p:spPr>
        <p:txBody>
          <a:bodyPr vert="horz" lIns="91435" tIns="45717" rIns="91435" bIns="45717" rtlCol="0"/>
          <a:lstStyle>
            <a:lvl1pPr algn="l">
              <a:defRPr sz="1200"/>
            </a:lvl1pPr>
          </a:lstStyle>
          <a:p>
            <a:endParaRPr lang="en-US"/>
          </a:p>
        </p:txBody>
      </p:sp>
      <p:sp>
        <p:nvSpPr>
          <p:cNvPr id="3" name="Date Placeholder 2"/>
          <p:cNvSpPr>
            <a:spLocks noGrp="1"/>
          </p:cNvSpPr>
          <p:nvPr>
            <p:ph type="dt" sz="quarter" idx="1"/>
          </p:nvPr>
        </p:nvSpPr>
        <p:spPr>
          <a:xfrm>
            <a:off x="3970339" y="1"/>
            <a:ext cx="3038475" cy="465138"/>
          </a:xfrm>
          <a:prstGeom prst="rect">
            <a:avLst/>
          </a:prstGeom>
        </p:spPr>
        <p:txBody>
          <a:bodyPr vert="horz" lIns="91435" tIns="45717" rIns="91435" bIns="45717" rtlCol="0"/>
          <a:lstStyle>
            <a:lvl1pPr algn="r">
              <a:defRPr sz="1200"/>
            </a:lvl1pPr>
          </a:lstStyle>
          <a:p>
            <a:fld id="{45DC2CE9-2691-4A34-A1DB-3DBE51AB4BB5}" type="datetimeFigureOut">
              <a:rPr lang="en-US" smtClean="0"/>
              <a:t>10/7/2014</a:t>
            </a:fld>
            <a:endParaRPr lang="en-US"/>
          </a:p>
        </p:txBody>
      </p:sp>
      <p:sp>
        <p:nvSpPr>
          <p:cNvPr id="4" name="Footer Placeholder 3"/>
          <p:cNvSpPr>
            <a:spLocks noGrp="1"/>
          </p:cNvSpPr>
          <p:nvPr>
            <p:ph type="ftr" sz="quarter" idx="2"/>
          </p:nvPr>
        </p:nvSpPr>
        <p:spPr>
          <a:xfrm>
            <a:off x="1" y="8829675"/>
            <a:ext cx="3038475" cy="465138"/>
          </a:xfrm>
          <a:prstGeom prst="rect">
            <a:avLst/>
          </a:prstGeom>
        </p:spPr>
        <p:txBody>
          <a:bodyPr vert="horz" lIns="91435" tIns="45717" rIns="91435" bIns="45717"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829675"/>
            <a:ext cx="3038475" cy="465138"/>
          </a:xfrm>
          <a:prstGeom prst="rect">
            <a:avLst/>
          </a:prstGeom>
        </p:spPr>
        <p:txBody>
          <a:bodyPr vert="horz" lIns="91435" tIns="45717" rIns="91435" bIns="45717" rtlCol="0" anchor="b"/>
          <a:lstStyle>
            <a:lvl1pPr algn="r">
              <a:defRPr sz="1200"/>
            </a:lvl1pPr>
          </a:lstStyle>
          <a:p>
            <a:fld id="{B80BF8AF-D461-4586-BF52-4BBBC6805DC1}" type="slidenum">
              <a:rPr lang="en-US" smtClean="0"/>
              <a:t>‹#›</a:t>
            </a:fld>
            <a:endParaRPr lang="en-US"/>
          </a:p>
        </p:txBody>
      </p:sp>
    </p:spTree>
    <p:extLst>
      <p:ext uri="{BB962C8B-B14F-4D97-AF65-F5344CB8AC3E}">
        <p14:creationId xmlns:p14="http://schemas.microsoft.com/office/powerpoint/2010/main" val="1726834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7" rIns="93172" bIns="46587"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2" tIns="46587" rIns="93172" bIns="46587" rtlCol="0"/>
          <a:lstStyle>
            <a:lvl1pPr algn="r">
              <a:defRPr sz="1200"/>
            </a:lvl1pPr>
          </a:lstStyle>
          <a:p>
            <a:fld id="{1D647AB5-0817-4B41-A2BC-A99F4A8675EA}" type="datetimeFigureOut">
              <a:rPr lang="en-US" smtClean="0"/>
              <a:t>10/7/2014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2" tIns="46587" rIns="93172" bIns="46587"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7" rIns="93172" bIns="4658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7" rIns="93172" bIns="4658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7" rIns="93172" bIns="46587" rtlCol="0" anchor="b"/>
          <a:lstStyle>
            <a:lvl1pPr algn="r">
              <a:defRPr sz="1200"/>
            </a:lvl1pPr>
          </a:lstStyle>
          <a:p>
            <a:fld id="{C6F7B56D-741A-4071-BA46-E9B590D2AFFC}" type="slidenum">
              <a:rPr lang="en-US" smtClean="0"/>
              <a:t>‹#›</a:t>
            </a:fld>
            <a:endParaRPr lang="en-US" dirty="0"/>
          </a:p>
        </p:txBody>
      </p:sp>
    </p:spTree>
    <p:extLst>
      <p:ext uri="{BB962C8B-B14F-4D97-AF65-F5344CB8AC3E}">
        <p14:creationId xmlns:p14="http://schemas.microsoft.com/office/powerpoint/2010/main" val="4199037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 about not being able to “buy a license”</a:t>
            </a:r>
            <a:endParaRPr lang="en-US" dirty="0"/>
          </a:p>
        </p:txBody>
      </p:sp>
      <p:sp>
        <p:nvSpPr>
          <p:cNvPr id="4" name="Slide Number Placeholder 3"/>
          <p:cNvSpPr>
            <a:spLocks noGrp="1"/>
          </p:cNvSpPr>
          <p:nvPr>
            <p:ph type="sldNum" sz="quarter" idx="10"/>
          </p:nvPr>
        </p:nvSpPr>
        <p:spPr/>
        <p:txBody>
          <a:bodyPr/>
          <a:lstStyle/>
          <a:p>
            <a:fld id="{C6F7B56D-741A-4071-BA46-E9B590D2AFFC}" type="slidenum">
              <a:rPr lang="en-US" smtClean="0"/>
              <a:t>23</a:t>
            </a:fld>
            <a:endParaRPr lang="en-US" dirty="0"/>
          </a:p>
        </p:txBody>
      </p:sp>
    </p:spTree>
    <p:extLst>
      <p:ext uri="{BB962C8B-B14F-4D97-AF65-F5344CB8AC3E}">
        <p14:creationId xmlns:p14="http://schemas.microsoft.com/office/powerpoint/2010/main" val="412448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F7B56D-741A-4071-BA46-E9B590D2AFFC}" type="slidenum">
              <a:rPr lang="en-US" smtClean="0"/>
              <a:t>24</a:t>
            </a:fld>
            <a:endParaRPr lang="en-US" dirty="0"/>
          </a:p>
        </p:txBody>
      </p:sp>
    </p:spTree>
    <p:extLst>
      <p:ext uri="{BB962C8B-B14F-4D97-AF65-F5344CB8AC3E}">
        <p14:creationId xmlns:p14="http://schemas.microsoft.com/office/powerpoint/2010/main" val="485487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F7B56D-741A-4071-BA46-E9B590D2AFFC}" type="slidenum">
              <a:rPr lang="en-US" smtClean="0"/>
              <a:t>30</a:t>
            </a:fld>
            <a:endParaRPr lang="en-US" dirty="0"/>
          </a:p>
        </p:txBody>
      </p:sp>
    </p:spTree>
    <p:extLst>
      <p:ext uri="{BB962C8B-B14F-4D97-AF65-F5344CB8AC3E}">
        <p14:creationId xmlns:p14="http://schemas.microsoft.com/office/powerpoint/2010/main" val="3145502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868" indent="-285718" eaLnBrk="0" hangingPunct="0">
              <a:spcBef>
                <a:spcPct val="30000"/>
              </a:spcBef>
              <a:defRPr sz="1200">
                <a:solidFill>
                  <a:schemeClr val="tx1"/>
                </a:solidFill>
                <a:latin typeface="Calibri" pitchFamily="34" charset="0"/>
              </a:defRPr>
            </a:lvl2pPr>
            <a:lvl3pPr marL="1142874" indent="-228574" eaLnBrk="0" hangingPunct="0">
              <a:spcBef>
                <a:spcPct val="30000"/>
              </a:spcBef>
              <a:defRPr sz="1200">
                <a:solidFill>
                  <a:schemeClr val="tx1"/>
                </a:solidFill>
                <a:latin typeface="Calibri" pitchFamily="34" charset="0"/>
              </a:defRPr>
            </a:lvl3pPr>
            <a:lvl4pPr marL="1600023" indent="-228574" eaLnBrk="0" hangingPunct="0">
              <a:spcBef>
                <a:spcPct val="30000"/>
              </a:spcBef>
              <a:defRPr sz="1200">
                <a:solidFill>
                  <a:schemeClr val="tx1"/>
                </a:solidFill>
                <a:latin typeface="Calibri" pitchFamily="34" charset="0"/>
              </a:defRPr>
            </a:lvl4pPr>
            <a:lvl5pPr marL="2057174" indent="-228574" eaLnBrk="0" hangingPunct="0">
              <a:spcBef>
                <a:spcPct val="30000"/>
              </a:spcBef>
              <a:defRPr sz="1200">
                <a:solidFill>
                  <a:schemeClr val="tx1"/>
                </a:solidFill>
                <a:latin typeface="Calibri" pitchFamily="34" charset="0"/>
              </a:defRPr>
            </a:lvl5pPr>
            <a:lvl6pPr marL="2514322" indent="-228574" eaLnBrk="0" fontAlgn="base" hangingPunct="0">
              <a:spcBef>
                <a:spcPct val="30000"/>
              </a:spcBef>
              <a:spcAft>
                <a:spcPct val="0"/>
              </a:spcAft>
              <a:defRPr sz="1200">
                <a:solidFill>
                  <a:schemeClr val="tx1"/>
                </a:solidFill>
                <a:latin typeface="Calibri" pitchFamily="34" charset="0"/>
              </a:defRPr>
            </a:lvl6pPr>
            <a:lvl7pPr marL="2971470" indent="-228574" eaLnBrk="0" fontAlgn="base" hangingPunct="0">
              <a:spcBef>
                <a:spcPct val="30000"/>
              </a:spcBef>
              <a:spcAft>
                <a:spcPct val="0"/>
              </a:spcAft>
              <a:defRPr sz="1200">
                <a:solidFill>
                  <a:schemeClr val="tx1"/>
                </a:solidFill>
                <a:latin typeface="Calibri" pitchFamily="34" charset="0"/>
              </a:defRPr>
            </a:lvl7pPr>
            <a:lvl8pPr marL="3428621" indent="-228574" eaLnBrk="0" fontAlgn="base" hangingPunct="0">
              <a:spcBef>
                <a:spcPct val="30000"/>
              </a:spcBef>
              <a:spcAft>
                <a:spcPct val="0"/>
              </a:spcAft>
              <a:defRPr sz="1200">
                <a:solidFill>
                  <a:schemeClr val="tx1"/>
                </a:solidFill>
                <a:latin typeface="Calibri" pitchFamily="34" charset="0"/>
              </a:defRPr>
            </a:lvl8pPr>
            <a:lvl9pPr marL="3885770" indent="-228574"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42BA7294-553F-4E3B-BFBC-0798EDA3FE2C}" type="slidenum">
              <a:rPr lang="en-US" altLang="en-US" smtClean="0">
                <a:latin typeface="Arial" charset="0"/>
              </a:rPr>
              <a:pPr eaLnBrk="1" hangingPunct="1">
                <a:spcBef>
                  <a:spcPct val="0"/>
                </a:spcBef>
              </a:pPr>
              <a:t>33</a:t>
            </a:fld>
            <a:endParaRPr lang="en-US" altLang="en-US" dirty="0" smtClean="0">
              <a:latin typeface="Arial" charset="0"/>
            </a:endParaRPr>
          </a:p>
        </p:txBody>
      </p:sp>
    </p:spTree>
    <p:extLst>
      <p:ext uri="{BB962C8B-B14F-4D97-AF65-F5344CB8AC3E}">
        <p14:creationId xmlns:p14="http://schemas.microsoft.com/office/powerpoint/2010/main" val="22410543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CF2B41-2E72-4894-9A01-D8C63C8C78BC}" type="slidenum">
              <a:rPr lang="en-US" smtClean="0"/>
              <a:t>49</a:t>
            </a:fld>
            <a:endParaRPr lang="en-US"/>
          </a:p>
        </p:txBody>
      </p:sp>
    </p:spTree>
    <p:extLst>
      <p:ext uri="{BB962C8B-B14F-4D97-AF65-F5344CB8AC3E}">
        <p14:creationId xmlns:p14="http://schemas.microsoft.com/office/powerpoint/2010/main" val="478077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E7EC0B-E1BF-4475-9984-AF8D4E83258D}" type="datetime1">
              <a:rPr lang="en-US" smtClean="0"/>
              <a:t>10/7/2014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801D8A-A239-4AFD-A0FB-15EDCC189FDB}" type="slidenum">
              <a:rPr lang="en-US" smtClean="0"/>
              <a:t>‹#›</a:t>
            </a:fld>
            <a:endParaRPr lang="en-US" dirty="0"/>
          </a:p>
        </p:txBody>
      </p:sp>
    </p:spTree>
    <p:extLst>
      <p:ext uri="{BB962C8B-B14F-4D97-AF65-F5344CB8AC3E}">
        <p14:creationId xmlns:p14="http://schemas.microsoft.com/office/powerpoint/2010/main" val="2621653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9B2AA9-5865-45B6-8A6B-28F8EEAA42BF}" type="datetime1">
              <a:rPr lang="en-US" smtClean="0"/>
              <a:t>10/7/2014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801D8A-A239-4AFD-A0FB-15EDCC189FDB}" type="slidenum">
              <a:rPr lang="en-US" smtClean="0"/>
              <a:t>‹#›</a:t>
            </a:fld>
            <a:endParaRPr lang="en-US" dirty="0"/>
          </a:p>
        </p:txBody>
      </p:sp>
    </p:spTree>
    <p:extLst>
      <p:ext uri="{BB962C8B-B14F-4D97-AF65-F5344CB8AC3E}">
        <p14:creationId xmlns:p14="http://schemas.microsoft.com/office/powerpoint/2010/main" val="2960553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2E4AEE-28F9-44E4-BEFA-55255FB320B6}" type="datetime1">
              <a:rPr lang="en-US" smtClean="0"/>
              <a:t>10/7/2014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801D8A-A239-4AFD-A0FB-15EDCC189FDB}" type="slidenum">
              <a:rPr lang="en-US" smtClean="0"/>
              <a:t>‹#›</a:t>
            </a:fld>
            <a:endParaRPr lang="en-US" dirty="0"/>
          </a:p>
        </p:txBody>
      </p:sp>
    </p:spTree>
    <p:extLst>
      <p:ext uri="{BB962C8B-B14F-4D97-AF65-F5344CB8AC3E}">
        <p14:creationId xmlns:p14="http://schemas.microsoft.com/office/powerpoint/2010/main" val="329968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71D2FB-70FA-43C9-A5E0-DC97DF47A1D8}" type="datetime1">
              <a:rPr lang="en-US" smtClean="0"/>
              <a:t>10/7/2014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801D8A-A239-4AFD-A0FB-15EDCC189FDB}" type="slidenum">
              <a:rPr lang="en-US" smtClean="0"/>
              <a:t>‹#›</a:t>
            </a:fld>
            <a:endParaRPr lang="en-US" dirty="0"/>
          </a:p>
        </p:txBody>
      </p:sp>
    </p:spTree>
    <p:extLst>
      <p:ext uri="{BB962C8B-B14F-4D97-AF65-F5344CB8AC3E}">
        <p14:creationId xmlns:p14="http://schemas.microsoft.com/office/powerpoint/2010/main" val="567408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43107C-F60F-44CB-A3B8-DAB2D8890A0A}" type="datetime1">
              <a:rPr lang="en-US" smtClean="0"/>
              <a:t>10/7/2014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801D8A-A239-4AFD-A0FB-15EDCC189FDB}" type="slidenum">
              <a:rPr lang="en-US" smtClean="0"/>
              <a:t>‹#›</a:t>
            </a:fld>
            <a:endParaRPr lang="en-US" dirty="0"/>
          </a:p>
        </p:txBody>
      </p:sp>
    </p:spTree>
    <p:extLst>
      <p:ext uri="{BB962C8B-B14F-4D97-AF65-F5344CB8AC3E}">
        <p14:creationId xmlns:p14="http://schemas.microsoft.com/office/powerpoint/2010/main" val="3094224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A4A7A4-F5CD-4169-BFC9-52ACCBD46F13}" type="datetime1">
              <a:rPr lang="en-US" smtClean="0"/>
              <a:t>10/7/2014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801D8A-A239-4AFD-A0FB-15EDCC189FDB}" type="slidenum">
              <a:rPr lang="en-US" smtClean="0"/>
              <a:t>‹#›</a:t>
            </a:fld>
            <a:endParaRPr lang="en-US" dirty="0"/>
          </a:p>
        </p:txBody>
      </p:sp>
    </p:spTree>
    <p:extLst>
      <p:ext uri="{BB962C8B-B14F-4D97-AF65-F5344CB8AC3E}">
        <p14:creationId xmlns:p14="http://schemas.microsoft.com/office/powerpoint/2010/main" val="2368541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00FF6F-FFB1-4243-B65F-7462FDB9287A}" type="datetime1">
              <a:rPr lang="en-US" smtClean="0"/>
              <a:t>10/7/2014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2801D8A-A239-4AFD-A0FB-15EDCC189FDB}" type="slidenum">
              <a:rPr lang="en-US" smtClean="0"/>
              <a:t>‹#›</a:t>
            </a:fld>
            <a:endParaRPr lang="en-US" dirty="0"/>
          </a:p>
        </p:txBody>
      </p:sp>
    </p:spTree>
    <p:extLst>
      <p:ext uri="{BB962C8B-B14F-4D97-AF65-F5344CB8AC3E}">
        <p14:creationId xmlns:p14="http://schemas.microsoft.com/office/powerpoint/2010/main" val="1004127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849947-9880-455A-B5A9-37F7790B9D9A}" type="datetime1">
              <a:rPr lang="en-US" smtClean="0"/>
              <a:t>10/7/2014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2801D8A-A239-4AFD-A0FB-15EDCC189FDB}" type="slidenum">
              <a:rPr lang="en-US" smtClean="0"/>
              <a:t>‹#›</a:t>
            </a:fld>
            <a:endParaRPr lang="en-US" dirty="0"/>
          </a:p>
        </p:txBody>
      </p:sp>
    </p:spTree>
    <p:extLst>
      <p:ext uri="{BB962C8B-B14F-4D97-AF65-F5344CB8AC3E}">
        <p14:creationId xmlns:p14="http://schemas.microsoft.com/office/powerpoint/2010/main" val="1767912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221155-2525-4AE5-AD23-CCBDDA2247A4}" type="datetime1">
              <a:rPr lang="en-US" smtClean="0"/>
              <a:t>10/7/2014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2801D8A-A239-4AFD-A0FB-15EDCC189FDB}" type="slidenum">
              <a:rPr lang="en-US" smtClean="0"/>
              <a:t>‹#›</a:t>
            </a:fld>
            <a:endParaRPr lang="en-US" dirty="0"/>
          </a:p>
        </p:txBody>
      </p:sp>
    </p:spTree>
    <p:extLst>
      <p:ext uri="{BB962C8B-B14F-4D97-AF65-F5344CB8AC3E}">
        <p14:creationId xmlns:p14="http://schemas.microsoft.com/office/powerpoint/2010/main" val="2690101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2C035C-D1BF-49FE-B1CB-1E74A6BC017D}" type="datetime1">
              <a:rPr lang="en-US" smtClean="0"/>
              <a:t>10/7/2014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801D8A-A239-4AFD-A0FB-15EDCC189FDB}" type="slidenum">
              <a:rPr lang="en-US" smtClean="0"/>
              <a:t>‹#›</a:t>
            </a:fld>
            <a:endParaRPr lang="en-US" dirty="0"/>
          </a:p>
        </p:txBody>
      </p:sp>
    </p:spTree>
    <p:extLst>
      <p:ext uri="{BB962C8B-B14F-4D97-AF65-F5344CB8AC3E}">
        <p14:creationId xmlns:p14="http://schemas.microsoft.com/office/powerpoint/2010/main" val="3354330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BBC58E-014F-41A8-B78B-821D5AAAA685}" type="datetime1">
              <a:rPr lang="en-US" smtClean="0"/>
              <a:t>10/7/2014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801D8A-A239-4AFD-A0FB-15EDCC189FDB}" type="slidenum">
              <a:rPr lang="en-US" smtClean="0"/>
              <a:t>‹#›</a:t>
            </a:fld>
            <a:endParaRPr lang="en-US" dirty="0"/>
          </a:p>
        </p:txBody>
      </p:sp>
    </p:spTree>
    <p:extLst>
      <p:ext uri="{BB962C8B-B14F-4D97-AF65-F5344CB8AC3E}">
        <p14:creationId xmlns:p14="http://schemas.microsoft.com/office/powerpoint/2010/main" val="2091396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77A86F-BFC2-4E1D-A998-B988BCF4F12B}" type="datetime1">
              <a:rPr lang="en-US" smtClean="0"/>
              <a:t>10/7/2014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801D8A-A239-4AFD-A0FB-15EDCC189FDB}" type="slidenum">
              <a:rPr lang="en-US" smtClean="0"/>
              <a:t>‹#›</a:t>
            </a:fld>
            <a:endParaRPr lang="en-US" dirty="0"/>
          </a:p>
        </p:txBody>
      </p:sp>
    </p:spTree>
    <p:extLst>
      <p:ext uri="{BB962C8B-B14F-4D97-AF65-F5344CB8AC3E}">
        <p14:creationId xmlns:p14="http://schemas.microsoft.com/office/powerpoint/2010/main" val="1586113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liq.wa.gov/licensing/banquet-permit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liq.wa.gov/publications/Liq08451%20-%20ap%20for%20raffle.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www.liq.wa.gov/"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notesSlide" Target="../notesSlides/notesSlide2.xml"/><Relationship Id="rId7" Type="http://schemas.openxmlformats.org/officeDocument/2006/relationships/image" Target="../media/image6.png"/><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5.png"/><Relationship Id="rId11" Type="http://schemas.openxmlformats.org/officeDocument/2006/relationships/image" Target="../media/image7.emf"/><Relationship Id="rId5" Type="http://schemas.openxmlformats.org/officeDocument/2006/relationships/image" Target="../media/image4.png"/><Relationship Id="rId10" Type="http://schemas.openxmlformats.org/officeDocument/2006/relationships/oleObject" Target="Documents/VISIOfiles/Seattle%20Roundtable%20Event/May%207%20Training%20Event%20Distributors/Non-Profit%20Window.vsd/Drawing/~Page-2/Rounded%20rectangle.7" TargetMode="External"/><Relationship Id="rId4" Type="http://schemas.openxmlformats.org/officeDocument/2006/relationships/image" Target="../media/image3.png"/><Relationship Id="rId9" Type="http://schemas.openxmlformats.org/officeDocument/2006/relationships/image" Target="../media/image9.png"/></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11.png"/><Relationship Id="rId2" Type="http://schemas.openxmlformats.org/officeDocument/2006/relationships/image" Target="../media/image3.png"/><Relationship Id="rId1" Type="http://schemas.openxmlformats.org/officeDocument/2006/relationships/slideLayout" Target="../slideLayouts/slideLayout4.xml"/><Relationship Id="rId6" Type="http://schemas.openxmlformats.org/officeDocument/2006/relationships/image" Target="../media/image10.png"/><Relationship Id="rId5" Type="http://schemas.openxmlformats.org/officeDocument/2006/relationships/image" Target="../media/image6.png"/><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8" Type="http://schemas.openxmlformats.org/officeDocument/2006/relationships/oleObject" Target="file:///C:\Users\pws\Documents\VISIOfiles\Seattle%20Roundtable%20Event\May%207%20Training%20Event%20Distributors\Non-Profit%20Window.vsd\Drawing\~Page-1\Rectangle.119" TargetMode="External"/><Relationship Id="rId3" Type="http://schemas.openxmlformats.org/officeDocument/2006/relationships/image" Target="../media/image3.png"/><Relationship Id="rId7" Type="http://schemas.openxmlformats.org/officeDocument/2006/relationships/image" Target="../media/image9.png"/><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8.png"/><Relationship Id="rId4" Type="http://schemas.openxmlformats.org/officeDocument/2006/relationships/image" Target="../media/image4.png"/><Relationship Id="rId9" Type="http://schemas.openxmlformats.org/officeDocument/2006/relationships/image" Target="../media/image12.emf"/></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 Id="rId6" Type="http://schemas.openxmlformats.org/officeDocument/2006/relationships/image" Target="../media/image13.png"/><Relationship Id="rId5" Type="http://schemas.openxmlformats.org/officeDocument/2006/relationships/image" Target="../media/image8.png"/><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 Id="rId6" Type="http://schemas.openxmlformats.org/officeDocument/2006/relationships/image" Target="../media/image13.png"/><Relationship Id="rId5" Type="http://schemas.openxmlformats.org/officeDocument/2006/relationships/image" Target="../media/image8.png"/><Relationship Id="rId4" Type="http://schemas.openxmlformats.org/officeDocument/2006/relationships/image" Target="../media/image5.png"/></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15.png"/><Relationship Id="rId2" Type="http://schemas.openxmlformats.org/officeDocument/2006/relationships/image" Target="../media/image3.png"/><Relationship Id="rId1" Type="http://schemas.openxmlformats.org/officeDocument/2006/relationships/slideLayout" Target="../slideLayouts/slideLayout4.xml"/><Relationship Id="rId6" Type="http://schemas.openxmlformats.org/officeDocument/2006/relationships/image" Target="../media/image8.png"/><Relationship Id="rId5" Type="http://schemas.openxmlformats.org/officeDocument/2006/relationships/image" Target="../media/image14.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16.png"/><Relationship Id="rId5" Type="http://schemas.openxmlformats.org/officeDocument/2006/relationships/image" Target="../media/image5.png"/><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 Id="rId6" Type="http://schemas.openxmlformats.org/officeDocument/2006/relationships/image" Target="../media/image17.png"/><Relationship Id="rId5" Type="http://schemas.openxmlformats.org/officeDocument/2006/relationships/image" Target="../media/image8.png"/><Relationship Id="rId4" Type="http://schemas.openxmlformats.org/officeDocument/2006/relationships/image" Target="../media/image5.png"/></Relationships>
</file>

<file path=ppt/slides/_rels/slide32.xml.rels><?xml version="1.0" encoding="UTF-8" standalone="yes"?>
<Relationships xmlns="http://schemas.openxmlformats.org/package/2006/relationships"><Relationship Id="rId8" Type="http://schemas.openxmlformats.org/officeDocument/2006/relationships/image" Target="../media/image18.emf"/><Relationship Id="rId13" Type="http://schemas.openxmlformats.org/officeDocument/2006/relationships/oleObject" Target="file:///C:\Users\pws\Documents\VISIOfiles\Seattle%20Roundtable%20Event\May%207%20Training%20Event%20Distributors\Non-Profit%20Window.vsd\Drawing\~Page-2\Rectangle.5" TargetMode="External"/><Relationship Id="rId18" Type="http://schemas.openxmlformats.org/officeDocument/2006/relationships/comments" Target="../comments/comment1.xml"/><Relationship Id="rId3" Type="http://schemas.openxmlformats.org/officeDocument/2006/relationships/image" Target="../media/image23.png"/><Relationship Id="rId7" Type="http://schemas.openxmlformats.org/officeDocument/2006/relationships/oleObject" Target="file:///C:\Users\pws\Documents\VISIOfiles\Seattle%20Roundtable%20Event\May%207%20Training%20Event%20Distributors\Non-Profit%20Window.vsd\Drawing\~Page-2\Rectangle.68" TargetMode="External"/><Relationship Id="rId12" Type="http://schemas.openxmlformats.org/officeDocument/2006/relationships/image" Target="../media/image20.emf"/><Relationship Id="rId17" Type="http://schemas.openxmlformats.org/officeDocument/2006/relationships/image" Target="../media/image24.png"/><Relationship Id="rId2" Type="http://schemas.openxmlformats.org/officeDocument/2006/relationships/slideLayout" Target="../slideLayouts/slideLayout6.xml"/><Relationship Id="rId16" Type="http://schemas.openxmlformats.org/officeDocument/2006/relationships/image" Target="../media/image22.emf"/><Relationship Id="rId1" Type="http://schemas.openxmlformats.org/officeDocument/2006/relationships/vmlDrawing" Target="../drawings/vmlDrawing3.vml"/><Relationship Id="rId6" Type="http://schemas.openxmlformats.org/officeDocument/2006/relationships/image" Target="../media/image5.png"/><Relationship Id="rId11" Type="http://schemas.openxmlformats.org/officeDocument/2006/relationships/oleObject" Target="file:///C:\Users\pws\Documents\VISIOfiles\Seattle%20Roundtable%20Event\May%207%20Training%20Event%20Distributors\Non-Profit%20Window.vsd\Drawing\~Page-2\Rectangle.70" TargetMode="External"/><Relationship Id="rId5" Type="http://schemas.openxmlformats.org/officeDocument/2006/relationships/image" Target="../media/image4.png"/><Relationship Id="rId15" Type="http://schemas.openxmlformats.org/officeDocument/2006/relationships/oleObject" Target="file:///C:\Users\pws\Documents\VISIOfiles\Seattle%20Roundtable%20Event\May%207%20Training%20Event%20Distributors\Non-Profit%20Window.vsd\Drawing\~Page-3\Rectangle.71" TargetMode="External"/><Relationship Id="rId10" Type="http://schemas.openxmlformats.org/officeDocument/2006/relationships/image" Target="../media/image19.emf"/><Relationship Id="rId4" Type="http://schemas.microsoft.com/office/2007/relationships/hdphoto" Target="../media/hdphoto1.wdp"/><Relationship Id="rId9" Type="http://schemas.openxmlformats.org/officeDocument/2006/relationships/oleObject" Target="file:///C:\Users\pws\Documents\VISIOfiles\Seattle%20Roundtable%20Event\May%207%20Training%20Event%20Distributors\Non-Profit%20Window.vsd\Drawing\~Page-2\Rectangle.69" TargetMode="External"/><Relationship Id="rId14" Type="http://schemas.openxmlformats.org/officeDocument/2006/relationships/image" Target="../media/image21.emf"/></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liq.wa.gov/node/1370"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image" Target="../media/image25.gi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8800" b="1" dirty="0"/>
              <a:t>“SUCCESS IN NORTH MASON COUNTY”</a:t>
            </a:r>
            <a:br>
              <a:rPr lang="en-US" sz="8800" b="1" dirty="0"/>
            </a:br>
            <a:r>
              <a:rPr lang="en-US" b="1" dirty="0"/>
              <a:t>Friday </a:t>
            </a:r>
            <a:r>
              <a:rPr lang="en-US" b="1" dirty="0" smtClean="0"/>
              <a:t>Sept. 11</a:t>
            </a:r>
            <a:r>
              <a:rPr lang="en-US" b="1" baseline="30000" dirty="0" smtClean="0"/>
              <a:t>th</a:t>
            </a:r>
            <a:r>
              <a:rPr lang="en-US" b="1" dirty="0" smtClean="0"/>
              <a:t>- Noon </a:t>
            </a:r>
            <a:r>
              <a:rPr lang="en-US" b="1" dirty="0"/>
              <a:t>to 1:00 </a:t>
            </a:r>
            <a:r>
              <a:rPr lang="en-US" b="1" dirty="0" smtClean="0"/>
              <a:t>p.m</a:t>
            </a:r>
            <a:r>
              <a:rPr lang="en-US" b="1" dirty="0"/>
              <a:t>.</a:t>
            </a:r>
            <a:br>
              <a:rPr lang="en-US" b="1" dirty="0"/>
            </a:br>
            <a:r>
              <a:rPr lang="en-US" dirty="0" err="1"/>
              <a:t>Theler</a:t>
            </a:r>
            <a:r>
              <a:rPr lang="en-US" dirty="0"/>
              <a:t> Community </a:t>
            </a:r>
            <a:r>
              <a:rPr lang="en-US" dirty="0" smtClean="0"/>
              <a:t>Center </a:t>
            </a:r>
            <a:br>
              <a:rPr lang="en-US" dirty="0" smtClean="0"/>
            </a:br>
            <a:r>
              <a:rPr lang="en-US" dirty="0" smtClean="0"/>
              <a:t>22871 </a:t>
            </a:r>
            <a:r>
              <a:rPr lang="en-US" dirty="0"/>
              <a:t>NE State Route 3, Belfair</a:t>
            </a:r>
            <a:br>
              <a:rPr lang="en-US" dirty="0"/>
            </a:br>
            <a:r>
              <a:rPr lang="en-US" dirty="0"/>
              <a:t>North Mason Chamber of Commerce &amp; Washington State Liquor Control Board</a:t>
            </a:r>
            <a:br>
              <a:rPr lang="en-US" dirty="0"/>
            </a:br>
            <a:endParaRPr lang="en-US" dirty="0"/>
          </a:p>
        </p:txBody>
      </p:sp>
      <p:sp>
        <p:nvSpPr>
          <p:cNvPr id="3" name="Subtitle 2"/>
          <p:cNvSpPr>
            <a:spLocks noGrp="1"/>
          </p:cNvSpPr>
          <p:nvPr>
            <p:ph type="subTitle" idx="1"/>
          </p:nvPr>
        </p:nvSpPr>
        <p:spPr/>
        <p:txBody>
          <a:bodyPr/>
          <a:lstStyle/>
          <a:p>
            <a:endParaRPr lang="en-US" dirty="0"/>
          </a:p>
        </p:txBody>
      </p:sp>
      <p:sp>
        <p:nvSpPr>
          <p:cNvPr id="4" name="Date Placeholder 3"/>
          <p:cNvSpPr>
            <a:spLocks noGrp="1"/>
          </p:cNvSpPr>
          <p:nvPr>
            <p:ph type="dt" sz="half" idx="10"/>
          </p:nvPr>
        </p:nvSpPr>
        <p:spPr/>
        <p:txBody>
          <a:bodyPr/>
          <a:lstStyle/>
          <a:p>
            <a:fld id="{D1E7EC0B-E1BF-4475-9984-AF8D4E83258D}" type="datetime1">
              <a:rPr lang="en-US" smtClean="0"/>
              <a:t>10/7/2014</a:t>
            </a:fld>
            <a:endParaRPr lang="en-US" dirty="0"/>
          </a:p>
        </p:txBody>
      </p:sp>
      <p:sp>
        <p:nvSpPr>
          <p:cNvPr id="5" name="Slide Number Placeholder 4"/>
          <p:cNvSpPr>
            <a:spLocks noGrp="1"/>
          </p:cNvSpPr>
          <p:nvPr>
            <p:ph type="sldNum" sz="quarter" idx="12"/>
          </p:nvPr>
        </p:nvSpPr>
        <p:spPr/>
        <p:txBody>
          <a:bodyPr/>
          <a:lstStyle/>
          <a:p>
            <a:fld id="{42801D8A-A239-4AFD-A0FB-15EDCC189FDB}" type="slidenum">
              <a:rPr lang="en-US" smtClean="0"/>
              <a:t>1</a:t>
            </a:fld>
            <a:endParaRPr lang="en-US" dirty="0"/>
          </a:p>
        </p:txBody>
      </p:sp>
    </p:spTree>
    <p:extLst>
      <p:ext uri="{BB962C8B-B14F-4D97-AF65-F5344CB8AC3E}">
        <p14:creationId xmlns:p14="http://schemas.microsoft.com/office/powerpoint/2010/main" val="30676179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Off Premises Sales</a:t>
            </a:r>
            <a:endParaRPr lang="en-US" dirty="0"/>
          </a:p>
        </p:txBody>
      </p:sp>
      <p:sp>
        <p:nvSpPr>
          <p:cNvPr id="3" name="Content Placeholder 2"/>
          <p:cNvSpPr>
            <a:spLocks noGrp="1"/>
          </p:cNvSpPr>
          <p:nvPr>
            <p:ph idx="1"/>
          </p:nvPr>
        </p:nvSpPr>
        <p:spPr/>
        <p:txBody>
          <a:bodyPr/>
          <a:lstStyle/>
          <a:p>
            <a:r>
              <a:rPr lang="en-US" dirty="0"/>
              <a:t>Special Occasion Licensees may sell beer, wine and spirits by the individual bottle for off – premises consumption.</a:t>
            </a:r>
          </a:p>
          <a:p>
            <a:r>
              <a:rPr lang="en-US" dirty="0"/>
              <a:t>Off-premises sales and live auctions must be in conjunction with on-premises beverage sales.</a:t>
            </a:r>
          </a:p>
          <a:p>
            <a:r>
              <a:rPr lang="en-US" dirty="0"/>
              <a:t>Silent auctions do not  require on-premises sales.</a:t>
            </a:r>
          </a:p>
          <a:p>
            <a:endParaRPr lang="en-US" dirty="0"/>
          </a:p>
        </p:txBody>
      </p:sp>
      <p:sp>
        <p:nvSpPr>
          <p:cNvPr id="4" name="Date Placeholder 3"/>
          <p:cNvSpPr>
            <a:spLocks noGrp="1"/>
          </p:cNvSpPr>
          <p:nvPr>
            <p:ph type="dt" sz="half" idx="10"/>
          </p:nvPr>
        </p:nvSpPr>
        <p:spPr/>
        <p:txBody>
          <a:bodyPr/>
          <a:lstStyle/>
          <a:p>
            <a:fld id="{9071D2FB-70FA-43C9-A5E0-DC97DF47A1D8}" type="datetime1">
              <a:rPr lang="en-US" smtClean="0"/>
              <a:t>10/7/2014</a:t>
            </a:fld>
            <a:endParaRPr lang="en-US" dirty="0"/>
          </a:p>
        </p:txBody>
      </p:sp>
      <p:sp>
        <p:nvSpPr>
          <p:cNvPr id="5" name="Slide Number Placeholder 4"/>
          <p:cNvSpPr>
            <a:spLocks noGrp="1"/>
          </p:cNvSpPr>
          <p:nvPr>
            <p:ph type="sldNum" sz="quarter" idx="12"/>
          </p:nvPr>
        </p:nvSpPr>
        <p:spPr/>
        <p:txBody>
          <a:bodyPr/>
          <a:lstStyle/>
          <a:p>
            <a:fld id="{42801D8A-A239-4AFD-A0FB-15EDCC189FDB}" type="slidenum">
              <a:rPr lang="en-US" smtClean="0"/>
              <a:t>10</a:t>
            </a:fld>
            <a:endParaRPr lang="en-US" dirty="0"/>
          </a:p>
        </p:txBody>
      </p:sp>
    </p:spTree>
    <p:extLst>
      <p:ext uri="{BB962C8B-B14F-4D97-AF65-F5344CB8AC3E}">
        <p14:creationId xmlns:p14="http://schemas.microsoft.com/office/powerpoint/2010/main" val="24465555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Goods or Services</a:t>
            </a:r>
            <a:endParaRPr lang="en-US" dirty="0"/>
          </a:p>
        </p:txBody>
      </p:sp>
      <p:sp>
        <p:nvSpPr>
          <p:cNvPr id="3" name="Content Placeholder 2"/>
          <p:cNvSpPr>
            <a:spLocks noGrp="1"/>
          </p:cNvSpPr>
          <p:nvPr>
            <p:ph idx="1"/>
          </p:nvPr>
        </p:nvSpPr>
        <p:spPr/>
        <p:txBody>
          <a:bodyPr>
            <a:normAutofit fontScale="92500" lnSpcReduction="10000"/>
          </a:bodyPr>
          <a:lstStyle/>
          <a:p>
            <a:pPr lvl="0" hangingPunct="0">
              <a:spcBef>
                <a:spcPts val="0"/>
              </a:spcBef>
              <a:buNone/>
            </a:pPr>
            <a:r>
              <a:rPr lang="en-US" dirty="0"/>
              <a:t>Manufacturers or distributors may not provide</a:t>
            </a:r>
          </a:p>
          <a:p>
            <a:pPr lvl="0" hangingPunct="0">
              <a:spcBef>
                <a:spcPts val="0"/>
              </a:spcBef>
              <a:buNone/>
            </a:pPr>
            <a:r>
              <a:rPr lang="en-US" dirty="0"/>
              <a:t>goods, services or money to special occasion</a:t>
            </a:r>
          </a:p>
          <a:p>
            <a:pPr lvl="0" hangingPunct="0">
              <a:spcBef>
                <a:spcPts val="0"/>
              </a:spcBef>
              <a:buNone/>
            </a:pPr>
            <a:r>
              <a:rPr lang="en-US" dirty="0"/>
              <a:t>licensees, except for:</a:t>
            </a:r>
          </a:p>
          <a:p>
            <a:pPr lvl="0" hangingPunct="0">
              <a:buNone/>
            </a:pPr>
            <a:endParaRPr lang="en-US" sz="1400" dirty="0"/>
          </a:p>
          <a:p>
            <a:pPr marL="914400" lvl="1" indent="-514350" hangingPunct="0">
              <a:buFont typeface="Wingdings" pitchFamily="2" charset="2"/>
              <a:buChar char="§"/>
            </a:pPr>
            <a:r>
              <a:rPr lang="en-US" dirty="0"/>
              <a:t>Draft beer or wine dispensing equipment.</a:t>
            </a:r>
          </a:p>
          <a:p>
            <a:pPr marL="914400" lvl="1" indent="-514350" hangingPunct="0">
              <a:buFont typeface="Wingdings" pitchFamily="2" charset="2"/>
              <a:buChar char="§"/>
            </a:pPr>
            <a:r>
              <a:rPr lang="en-US" dirty="0"/>
              <a:t>Advertising services (3</a:t>
            </a:r>
            <a:r>
              <a:rPr lang="en-US" baseline="30000" dirty="0"/>
              <a:t>rd</a:t>
            </a:r>
            <a:r>
              <a:rPr lang="en-US" dirty="0"/>
              <a:t> party).</a:t>
            </a:r>
          </a:p>
          <a:p>
            <a:pPr marL="914400" lvl="1" indent="-514350">
              <a:buFont typeface="Wingdings" pitchFamily="2" charset="2"/>
              <a:buChar char="§"/>
            </a:pPr>
            <a:r>
              <a:rPr lang="en-US" dirty="0"/>
              <a:t>Wineries and distilleries may pour at special occasion events.   </a:t>
            </a:r>
          </a:p>
          <a:p>
            <a:pPr marL="914400" lvl="1" indent="-514350">
              <a:buFont typeface="Wingdings" pitchFamily="2" charset="2"/>
              <a:buChar char="§"/>
            </a:pPr>
            <a:r>
              <a:rPr lang="en-US" dirty="0"/>
              <a:t>Breweries may only pour at beer tasting exhibitions or beer judging events.</a:t>
            </a:r>
          </a:p>
          <a:p>
            <a:pPr marL="914400" lvl="1" indent="-514350">
              <a:buFont typeface="Wingdings" pitchFamily="2" charset="2"/>
              <a:buChar char="§"/>
            </a:pPr>
            <a:r>
              <a:rPr lang="en-US" dirty="0"/>
              <a:t>Distributors may never pour at events.</a:t>
            </a:r>
          </a:p>
          <a:p>
            <a:pPr marL="514350" indent="-514350">
              <a:buFont typeface="+mj-lt"/>
              <a:buAutoNum type="arabicPeriod"/>
            </a:pPr>
            <a:endParaRPr lang="en-US" dirty="0"/>
          </a:p>
          <a:p>
            <a:endParaRPr lang="en-US" dirty="0"/>
          </a:p>
        </p:txBody>
      </p:sp>
      <p:sp>
        <p:nvSpPr>
          <p:cNvPr id="4" name="Date Placeholder 3"/>
          <p:cNvSpPr>
            <a:spLocks noGrp="1"/>
          </p:cNvSpPr>
          <p:nvPr>
            <p:ph type="dt" sz="half" idx="10"/>
          </p:nvPr>
        </p:nvSpPr>
        <p:spPr/>
        <p:txBody>
          <a:bodyPr/>
          <a:lstStyle/>
          <a:p>
            <a:fld id="{9071D2FB-70FA-43C9-A5E0-DC97DF47A1D8}" type="datetime1">
              <a:rPr lang="en-US" smtClean="0"/>
              <a:t>10/7/2014</a:t>
            </a:fld>
            <a:endParaRPr lang="en-US" dirty="0"/>
          </a:p>
        </p:txBody>
      </p:sp>
      <p:sp>
        <p:nvSpPr>
          <p:cNvPr id="5" name="Slide Number Placeholder 4"/>
          <p:cNvSpPr>
            <a:spLocks noGrp="1"/>
          </p:cNvSpPr>
          <p:nvPr>
            <p:ph type="sldNum" sz="quarter" idx="12"/>
          </p:nvPr>
        </p:nvSpPr>
        <p:spPr/>
        <p:txBody>
          <a:bodyPr/>
          <a:lstStyle/>
          <a:p>
            <a:fld id="{42801D8A-A239-4AFD-A0FB-15EDCC189FDB}" type="slidenum">
              <a:rPr lang="en-US" smtClean="0"/>
              <a:t>11</a:t>
            </a:fld>
            <a:endParaRPr lang="en-US" dirty="0"/>
          </a:p>
        </p:txBody>
      </p:sp>
    </p:spTree>
    <p:extLst>
      <p:ext uri="{BB962C8B-B14F-4D97-AF65-F5344CB8AC3E}">
        <p14:creationId xmlns:p14="http://schemas.microsoft.com/office/powerpoint/2010/main" val="21311503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8229600" cy="3200400"/>
          </a:xfrm>
        </p:spPr>
        <p:txBody>
          <a:bodyPr/>
          <a:lstStyle/>
          <a:p>
            <a:r>
              <a:rPr lang="en-US" b="1" dirty="0" smtClean="0"/>
              <a:t>Banquet Permits</a:t>
            </a:r>
            <a:endParaRPr lang="en-US" b="1"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fld id="{9071D2FB-70FA-43C9-A5E0-DC97DF47A1D8}" type="datetime1">
              <a:rPr lang="en-US" smtClean="0"/>
              <a:t>10/7/2014</a:t>
            </a:fld>
            <a:endParaRPr lang="en-US" dirty="0"/>
          </a:p>
        </p:txBody>
      </p:sp>
      <p:sp>
        <p:nvSpPr>
          <p:cNvPr id="5" name="Slide Number Placeholder 4"/>
          <p:cNvSpPr>
            <a:spLocks noGrp="1"/>
          </p:cNvSpPr>
          <p:nvPr>
            <p:ph type="sldNum" sz="quarter" idx="12"/>
          </p:nvPr>
        </p:nvSpPr>
        <p:spPr/>
        <p:txBody>
          <a:bodyPr/>
          <a:lstStyle/>
          <a:p>
            <a:fld id="{42801D8A-A239-4AFD-A0FB-15EDCC189FDB}" type="slidenum">
              <a:rPr lang="en-US" smtClean="0"/>
              <a:t>12</a:t>
            </a:fld>
            <a:endParaRPr lang="en-US" dirty="0"/>
          </a:p>
        </p:txBody>
      </p:sp>
    </p:spTree>
    <p:extLst>
      <p:ext uri="{BB962C8B-B14F-4D97-AF65-F5344CB8AC3E}">
        <p14:creationId xmlns:p14="http://schemas.microsoft.com/office/powerpoint/2010/main" val="12626333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76400"/>
            <a:ext cx="8229600" cy="4449763"/>
          </a:xfrm>
        </p:spPr>
        <p:txBody>
          <a:bodyPr/>
          <a:lstStyle/>
          <a:p>
            <a:r>
              <a:rPr lang="en-US" dirty="0"/>
              <a:t>A banquet permit allows the service and consumption of liquor at a private, invitation-only banquet or gathering held in a public place or business. The events may not be advertised to the public</a:t>
            </a:r>
          </a:p>
        </p:txBody>
      </p:sp>
      <p:sp>
        <p:nvSpPr>
          <p:cNvPr id="4" name="Date Placeholder 3"/>
          <p:cNvSpPr>
            <a:spLocks noGrp="1"/>
          </p:cNvSpPr>
          <p:nvPr>
            <p:ph type="dt" sz="half" idx="10"/>
          </p:nvPr>
        </p:nvSpPr>
        <p:spPr/>
        <p:txBody>
          <a:bodyPr/>
          <a:lstStyle/>
          <a:p>
            <a:fld id="{9071D2FB-70FA-43C9-A5E0-DC97DF47A1D8}" type="datetime1">
              <a:rPr lang="en-US" smtClean="0"/>
              <a:t>10/7/2014</a:t>
            </a:fld>
            <a:endParaRPr lang="en-US" dirty="0"/>
          </a:p>
        </p:txBody>
      </p:sp>
      <p:sp>
        <p:nvSpPr>
          <p:cNvPr id="5" name="Slide Number Placeholder 4"/>
          <p:cNvSpPr>
            <a:spLocks noGrp="1"/>
          </p:cNvSpPr>
          <p:nvPr>
            <p:ph type="sldNum" sz="quarter" idx="12"/>
          </p:nvPr>
        </p:nvSpPr>
        <p:spPr/>
        <p:txBody>
          <a:bodyPr/>
          <a:lstStyle/>
          <a:p>
            <a:fld id="{42801D8A-A239-4AFD-A0FB-15EDCC189FDB}" type="slidenum">
              <a:rPr lang="en-US" smtClean="0"/>
              <a:t>13</a:t>
            </a:fld>
            <a:endParaRPr lang="en-US" dirty="0"/>
          </a:p>
        </p:txBody>
      </p:sp>
    </p:spTree>
    <p:extLst>
      <p:ext uri="{BB962C8B-B14F-4D97-AF65-F5344CB8AC3E}">
        <p14:creationId xmlns:p14="http://schemas.microsoft.com/office/powerpoint/2010/main" val="8808714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Banquet Permits</a:t>
            </a:r>
            <a:endParaRPr lang="en-US" dirty="0"/>
          </a:p>
        </p:txBody>
      </p:sp>
      <p:sp>
        <p:nvSpPr>
          <p:cNvPr id="3" name="Content Placeholder 2"/>
          <p:cNvSpPr>
            <a:spLocks noGrp="1"/>
          </p:cNvSpPr>
          <p:nvPr>
            <p:ph idx="1"/>
          </p:nvPr>
        </p:nvSpPr>
        <p:spPr/>
        <p:txBody>
          <a:bodyPr>
            <a:normAutofit lnSpcReduction="10000"/>
          </a:bodyPr>
          <a:lstStyle/>
          <a:p>
            <a:r>
              <a:rPr lang="en-US" dirty="0"/>
              <a:t>Cost: $10</a:t>
            </a:r>
          </a:p>
          <a:p>
            <a:r>
              <a:rPr lang="en-US" dirty="0"/>
              <a:t>The permit must be completed and purchased on-line at : </a:t>
            </a:r>
            <a:r>
              <a:rPr lang="en-US" u="sng" dirty="0">
                <a:hlinkClick r:id="rId2"/>
              </a:rPr>
              <a:t>http://www.liq.wa.gov/licensing/banquet-permits</a:t>
            </a:r>
            <a:r>
              <a:rPr lang="en-US" dirty="0"/>
              <a:t> </a:t>
            </a:r>
          </a:p>
          <a:p>
            <a:r>
              <a:rPr lang="en-US" dirty="0"/>
              <a:t>The liquor must be provided free of charge, or brought by individuals attending the event. No separate or additional charge may be made for liquor, and donations cannot be accepted. </a:t>
            </a:r>
          </a:p>
          <a:p>
            <a:endParaRPr lang="en-US" dirty="0"/>
          </a:p>
          <a:p>
            <a:endParaRPr lang="en-US" dirty="0"/>
          </a:p>
        </p:txBody>
      </p:sp>
      <p:sp>
        <p:nvSpPr>
          <p:cNvPr id="4" name="Date Placeholder 3"/>
          <p:cNvSpPr>
            <a:spLocks noGrp="1"/>
          </p:cNvSpPr>
          <p:nvPr>
            <p:ph type="dt" sz="half" idx="10"/>
          </p:nvPr>
        </p:nvSpPr>
        <p:spPr/>
        <p:txBody>
          <a:bodyPr/>
          <a:lstStyle/>
          <a:p>
            <a:fld id="{9071D2FB-70FA-43C9-A5E0-DC97DF47A1D8}" type="datetime1">
              <a:rPr lang="en-US" smtClean="0"/>
              <a:t>10/7/2014</a:t>
            </a:fld>
            <a:endParaRPr lang="en-US" dirty="0"/>
          </a:p>
        </p:txBody>
      </p:sp>
      <p:sp>
        <p:nvSpPr>
          <p:cNvPr id="5" name="Slide Number Placeholder 4"/>
          <p:cNvSpPr>
            <a:spLocks noGrp="1"/>
          </p:cNvSpPr>
          <p:nvPr>
            <p:ph type="sldNum" sz="quarter" idx="12"/>
          </p:nvPr>
        </p:nvSpPr>
        <p:spPr/>
        <p:txBody>
          <a:bodyPr/>
          <a:lstStyle/>
          <a:p>
            <a:fld id="{42801D8A-A239-4AFD-A0FB-15EDCC189FDB}" type="slidenum">
              <a:rPr lang="en-US" smtClean="0"/>
              <a:t>14</a:t>
            </a:fld>
            <a:endParaRPr lang="en-US" dirty="0"/>
          </a:p>
        </p:txBody>
      </p:sp>
    </p:spTree>
    <p:extLst>
      <p:ext uri="{BB962C8B-B14F-4D97-AF65-F5344CB8AC3E}">
        <p14:creationId xmlns:p14="http://schemas.microsoft.com/office/powerpoint/2010/main" val="10329402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Banquet Permits</a:t>
            </a:r>
            <a:endParaRPr lang="en-US" dirty="0"/>
          </a:p>
        </p:txBody>
      </p:sp>
      <p:sp>
        <p:nvSpPr>
          <p:cNvPr id="3" name="Content Placeholder 2"/>
          <p:cNvSpPr>
            <a:spLocks noGrp="1"/>
          </p:cNvSpPr>
          <p:nvPr>
            <p:ph idx="1"/>
          </p:nvPr>
        </p:nvSpPr>
        <p:spPr/>
        <p:txBody>
          <a:bodyPr>
            <a:normAutofit fontScale="70000" lnSpcReduction="20000"/>
          </a:bodyPr>
          <a:lstStyle/>
          <a:p>
            <a:r>
              <a:rPr lang="en-US" dirty="0"/>
              <a:t>Liquor must be purchased from a retail store at full retail price.</a:t>
            </a:r>
          </a:p>
          <a:p>
            <a:r>
              <a:rPr lang="en-US" dirty="0"/>
              <a:t>Package deals are allowed under certain circumstances.</a:t>
            </a:r>
          </a:p>
          <a:p>
            <a:r>
              <a:rPr lang="en-US" dirty="0"/>
              <a:t>You must obtain any required permits from local authorities when you host an event in a public place.</a:t>
            </a:r>
          </a:p>
          <a:p>
            <a:r>
              <a:rPr lang="en-US" dirty="0"/>
              <a:t>Banquet permits may not be required for certain events.</a:t>
            </a:r>
          </a:p>
          <a:p>
            <a:r>
              <a:rPr lang="en-US" dirty="0"/>
              <a:t>Rental facilities or halls may require a banquet permit.</a:t>
            </a:r>
          </a:p>
          <a:p>
            <a:r>
              <a:rPr lang="en-US" dirty="0"/>
              <a:t>If you accidently purchase, or your banquet permit event gets cancelled, there are no refunds given.</a:t>
            </a:r>
          </a:p>
          <a:p>
            <a:endParaRPr lang="en-US" dirty="0"/>
          </a:p>
          <a:p>
            <a:endParaRPr lang="en-US" dirty="0"/>
          </a:p>
          <a:p>
            <a:r>
              <a:rPr lang="en-US" dirty="0">
                <a:solidFill>
                  <a:srgbClr val="3333FF"/>
                </a:solidFill>
              </a:rPr>
              <a:t>Questions?  Contact Customer Service  at </a:t>
            </a:r>
          </a:p>
          <a:p>
            <a:r>
              <a:rPr lang="en-US" dirty="0">
                <a:solidFill>
                  <a:srgbClr val="3333FF"/>
                </a:solidFill>
              </a:rPr>
              <a:t>360-664-1600</a:t>
            </a:r>
          </a:p>
          <a:p>
            <a:endParaRPr lang="en-US" dirty="0"/>
          </a:p>
        </p:txBody>
      </p:sp>
      <p:sp>
        <p:nvSpPr>
          <p:cNvPr id="4" name="Date Placeholder 3"/>
          <p:cNvSpPr>
            <a:spLocks noGrp="1"/>
          </p:cNvSpPr>
          <p:nvPr>
            <p:ph type="dt" sz="half" idx="10"/>
          </p:nvPr>
        </p:nvSpPr>
        <p:spPr/>
        <p:txBody>
          <a:bodyPr/>
          <a:lstStyle/>
          <a:p>
            <a:fld id="{9071D2FB-70FA-43C9-A5E0-DC97DF47A1D8}" type="datetime1">
              <a:rPr lang="en-US" smtClean="0"/>
              <a:t>10/7/2014</a:t>
            </a:fld>
            <a:endParaRPr lang="en-US" dirty="0"/>
          </a:p>
        </p:txBody>
      </p:sp>
      <p:sp>
        <p:nvSpPr>
          <p:cNvPr id="5" name="Slide Number Placeholder 4"/>
          <p:cNvSpPr>
            <a:spLocks noGrp="1"/>
          </p:cNvSpPr>
          <p:nvPr>
            <p:ph type="sldNum" sz="quarter" idx="12"/>
          </p:nvPr>
        </p:nvSpPr>
        <p:spPr/>
        <p:txBody>
          <a:bodyPr/>
          <a:lstStyle/>
          <a:p>
            <a:fld id="{42801D8A-A239-4AFD-A0FB-15EDCC189FDB}" type="slidenum">
              <a:rPr lang="en-US" smtClean="0"/>
              <a:t>15</a:t>
            </a:fld>
            <a:endParaRPr lang="en-US" dirty="0"/>
          </a:p>
        </p:txBody>
      </p:sp>
    </p:spTree>
    <p:extLst>
      <p:ext uri="{BB962C8B-B14F-4D97-AF65-F5344CB8AC3E}">
        <p14:creationId xmlns:p14="http://schemas.microsoft.com/office/powerpoint/2010/main" val="9621233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Catering Endorsement</a:t>
            </a:r>
            <a:endParaRPr lang="en-US" dirty="0"/>
          </a:p>
        </p:txBody>
      </p:sp>
      <p:sp>
        <p:nvSpPr>
          <p:cNvPr id="3" name="Content Placeholder 2"/>
          <p:cNvSpPr>
            <a:spLocks noGrp="1"/>
          </p:cNvSpPr>
          <p:nvPr>
            <p:ph idx="1"/>
          </p:nvPr>
        </p:nvSpPr>
        <p:spPr/>
        <p:txBody>
          <a:bodyPr>
            <a:normAutofit fontScale="92500" lnSpcReduction="20000"/>
          </a:bodyPr>
          <a:lstStyle/>
          <a:p>
            <a:pPr>
              <a:spcBef>
                <a:spcPts val="0"/>
              </a:spcBef>
            </a:pPr>
            <a:r>
              <a:rPr lang="en-US" dirty="0"/>
              <a:t>Allows a liquor licensed restaurant to bring</a:t>
            </a:r>
          </a:p>
          <a:p>
            <a:pPr>
              <a:spcBef>
                <a:spcPts val="0"/>
              </a:spcBef>
              <a:buNone/>
            </a:pPr>
            <a:r>
              <a:rPr lang="en-US" dirty="0"/>
              <a:t>	their liquor to your event to sell or serve to your guests.</a:t>
            </a:r>
          </a:p>
          <a:p>
            <a:pPr>
              <a:lnSpc>
                <a:spcPct val="120000"/>
              </a:lnSpc>
            </a:pPr>
            <a:r>
              <a:rPr lang="en-US" i="1" dirty="0"/>
              <a:t>These events are private, unless a nonprofit is sponsoring the event. </a:t>
            </a:r>
          </a:p>
          <a:p>
            <a:pPr>
              <a:lnSpc>
                <a:spcPct val="120000"/>
              </a:lnSpc>
            </a:pPr>
            <a:r>
              <a:rPr lang="en-US" i="1" dirty="0"/>
              <a:t>If the nonprofit hires a caterer the event is under the catering license and a Special Occasion is not needed.</a:t>
            </a:r>
          </a:p>
          <a:p>
            <a:pPr>
              <a:lnSpc>
                <a:spcPct val="120000"/>
              </a:lnSpc>
            </a:pPr>
            <a:r>
              <a:rPr lang="en-US" i="1" dirty="0"/>
              <a:t>See RCW 66.24.375 for additional rules</a:t>
            </a:r>
          </a:p>
          <a:p>
            <a:endParaRPr lang="en-US" dirty="0"/>
          </a:p>
        </p:txBody>
      </p:sp>
      <p:sp>
        <p:nvSpPr>
          <p:cNvPr id="4" name="Date Placeholder 3"/>
          <p:cNvSpPr>
            <a:spLocks noGrp="1"/>
          </p:cNvSpPr>
          <p:nvPr>
            <p:ph type="dt" sz="half" idx="10"/>
          </p:nvPr>
        </p:nvSpPr>
        <p:spPr/>
        <p:txBody>
          <a:bodyPr/>
          <a:lstStyle/>
          <a:p>
            <a:fld id="{9071D2FB-70FA-43C9-A5E0-DC97DF47A1D8}" type="datetime1">
              <a:rPr lang="en-US" smtClean="0"/>
              <a:t>10/7/2014</a:t>
            </a:fld>
            <a:endParaRPr lang="en-US" dirty="0"/>
          </a:p>
        </p:txBody>
      </p:sp>
      <p:sp>
        <p:nvSpPr>
          <p:cNvPr id="5" name="Slide Number Placeholder 4"/>
          <p:cNvSpPr>
            <a:spLocks noGrp="1"/>
          </p:cNvSpPr>
          <p:nvPr>
            <p:ph type="sldNum" sz="quarter" idx="12"/>
          </p:nvPr>
        </p:nvSpPr>
        <p:spPr/>
        <p:txBody>
          <a:bodyPr/>
          <a:lstStyle/>
          <a:p>
            <a:fld id="{42801D8A-A239-4AFD-A0FB-15EDCC189FDB}" type="slidenum">
              <a:rPr lang="en-US" smtClean="0"/>
              <a:t>16</a:t>
            </a:fld>
            <a:endParaRPr lang="en-US" dirty="0"/>
          </a:p>
        </p:txBody>
      </p:sp>
    </p:spTree>
    <p:extLst>
      <p:ext uri="{BB962C8B-B14F-4D97-AF65-F5344CB8AC3E}">
        <p14:creationId xmlns:p14="http://schemas.microsoft.com/office/powerpoint/2010/main" val="21319649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Non-liquor Licensed Caterers </a:t>
            </a:r>
            <a:endParaRPr lang="en-US" dirty="0"/>
          </a:p>
        </p:txBody>
      </p:sp>
      <p:sp>
        <p:nvSpPr>
          <p:cNvPr id="3" name="Content Placeholder 2"/>
          <p:cNvSpPr>
            <a:spLocks noGrp="1"/>
          </p:cNvSpPr>
          <p:nvPr>
            <p:ph idx="1"/>
          </p:nvPr>
        </p:nvSpPr>
        <p:spPr/>
        <p:txBody>
          <a:bodyPr/>
          <a:lstStyle/>
          <a:p>
            <a:pPr>
              <a:buNone/>
            </a:pPr>
            <a:r>
              <a:rPr lang="en-US" dirty="0"/>
              <a:t>These caterers may serve alcohol at private</a:t>
            </a:r>
          </a:p>
          <a:p>
            <a:pPr>
              <a:buNone/>
            </a:pPr>
            <a:r>
              <a:rPr lang="en-US" dirty="0"/>
              <a:t>events.  </a:t>
            </a:r>
          </a:p>
          <a:p>
            <a:pPr>
              <a:buNone/>
            </a:pPr>
            <a:endParaRPr lang="en-US" sz="1300" dirty="0"/>
          </a:p>
          <a:p>
            <a:pPr marL="457200" lvl="1" indent="-514350">
              <a:spcBef>
                <a:spcPts val="0"/>
              </a:spcBef>
              <a:buFont typeface="Arial" pitchFamily="34" charset="0"/>
              <a:buChar char="•"/>
            </a:pPr>
            <a:r>
              <a:rPr lang="en-US" sz="3400" dirty="0"/>
              <a:t>If a banquet permit is obtained, it must be purchased by the host.    	 </a:t>
            </a:r>
          </a:p>
          <a:p>
            <a:pPr marL="457200" lvl="1" indent="-514350">
              <a:spcBef>
                <a:spcPts val="0"/>
              </a:spcBef>
              <a:buFont typeface="Arial" pitchFamily="34" charset="0"/>
              <a:buChar char="•"/>
            </a:pPr>
            <a:r>
              <a:rPr lang="en-US" sz="3400" dirty="0"/>
              <a:t>No “third-party” sales though the caterer.</a:t>
            </a:r>
          </a:p>
          <a:p>
            <a:pPr marL="457200" lvl="1" indent="-514350">
              <a:spcBef>
                <a:spcPts val="0"/>
              </a:spcBef>
              <a:buFont typeface="Arial" pitchFamily="34" charset="0"/>
              <a:buChar char="•"/>
            </a:pPr>
            <a:r>
              <a:rPr lang="en-US" sz="3400" dirty="0"/>
              <a:t>Any remaining alcohol must be returned to the host at the end of the event.</a:t>
            </a:r>
          </a:p>
        </p:txBody>
      </p:sp>
      <p:sp>
        <p:nvSpPr>
          <p:cNvPr id="4" name="Date Placeholder 3"/>
          <p:cNvSpPr>
            <a:spLocks noGrp="1"/>
          </p:cNvSpPr>
          <p:nvPr>
            <p:ph type="dt" sz="half" idx="10"/>
          </p:nvPr>
        </p:nvSpPr>
        <p:spPr/>
        <p:txBody>
          <a:bodyPr/>
          <a:lstStyle/>
          <a:p>
            <a:fld id="{9071D2FB-70FA-43C9-A5E0-DC97DF47A1D8}" type="datetime1">
              <a:rPr lang="en-US" smtClean="0"/>
              <a:t>10/7/2014</a:t>
            </a:fld>
            <a:endParaRPr lang="en-US" dirty="0"/>
          </a:p>
        </p:txBody>
      </p:sp>
      <p:sp>
        <p:nvSpPr>
          <p:cNvPr id="5" name="Slide Number Placeholder 4"/>
          <p:cNvSpPr>
            <a:spLocks noGrp="1"/>
          </p:cNvSpPr>
          <p:nvPr>
            <p:ph type="sldNum" sz="quarter" idx="12"/>
          </p:nvPr>
        </p:nvSpPr>
        <p:spPr/>
        <p:txBody>
          <a:bodyPr/>
          <a:lstStyle/>
          <a:p>
            <a:fld id="{42801D8A-A239-4AFD-A0FB-15EDCC189FDB}" type="slidenum">
              <a:rPr lang="en-US" smtClean="0"/>
              <a:t>17</a:t>
            </a:fld>
            <a:endParaRPr lang="en-US" dirty="0"/>
          </a:p>
        </p:txBody>
      </p:sp>
    </p:spTree>
    <p:extLst>
      <p:ext uri="{BB962C8B-B14F-4D97-AF65-F5344CB8AC3E}">
        <p14:creationId xmlns:p14="http://schemas.microsoft.com/office/powerpoint/2010/main" val="34034073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Liquor Caterer License</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9071D2FB-70FA-43C9-A5E0-DC97DF47A1D8}" type="datetime1">
              <a:rPr lang="en-US" smtClean="0"/>
              <a:t>10/7/2014</a:t>
            </a:fld>
            <a:endParaRPr lang="en-US" dirty="0"/>
          </a:p>
        </p:txBody>
      </p:sp>
      <p:sp>
        <p:nvSpPr>
          <p:cNvPr id="5" name="Slide Number Placeholder 4"/>
          <p:cNvSpPr>
            <a:spLocks noGrp="1"/>
          </p:cNvSpPr>
          <p:nvPr>
            <p:ph type="sldNum" sz="quarter" idx="12"/>
          </p:nvPr>
        </p:nvSpPr>
        <p:spPr/>
        <p:txBody>
          <a:bodyPr/>
          <a:lstStyle/>
          <a:p>
            <a:fld id="{42801D8A-A239-4AFD-A0FB-15EDCC189FDB}" type="slidenum">
              <a:rPr lang="en-US" smtClean="0"/>
              <a:t>18</a:t>
            </a:fld>
            <a:endParaRPr lang="en-US" dirty="0"/>
          </a:p>
        </p:txBody>
      </p:sp>
    </p:spTree>
    <p:extLst>
      <p:ext uri="{BB962C8B-B14F-4D97-AF65-F5344CB8AC3E}">
        <p14:creationId xmlns:p14="http://schemas.microsoft.com/office/powerpoint/2010/main" val="24002034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Raffles and Alcohol</a:t>
            </a:r>
            <a:endParaRPr lang="en-US" dirty="0"/>
          </a:p>
        </p:txBody>
      </p:sp>
      <p:sp>
        <p:nvSpPr>
          <p:cNvPr id="3" name="Content Placeholder 2"/>
          <p:cNvSpPr>
            <a:spLocks noGrp="1"/>
          </p:cNvSpPr>
          <p:nvPr>
            <p:ph idx="1"/>
          </p:nvPr>
        </p:nvSpPr>
        <p:spPr/>
        <p:txBody>
          <a:bodyPr>
            <a:normAutofit fontScale="70000" lnSpcReduction="20000"/>
          </a:bodyPr>
          <a:lstStyle/>
          <a:p>
            <a:r>
              <a:rPr lang="en-US" dirty="0">
                <a:latin typeface="Calibri" pitchFamily="34" charset="0"/>
              </a:rPr>
              <a:t>A raffle permit issued by the LCB allows a bona fide nonprofit organization to raffle liquor to its </a:t>
            </a:r>
            <a:r>
              <a:rPr lang="en-US" b="1" u="sng" dirty="0">
                <a:latin typeface="Calibri" pitchFamily="34" charset="0"/>
              </a:rPr>
              <a:t>members</a:t>
            </a:r>
            <a:r>
              <a:rPr lang="en-US" dirty="0">
                <a:latin typeface="Calibri" pitchFamily="34" charset="0"/>
              </a:rPr>
              <a:t> at a specified date and place.</a:t>
            </a:r>
            <a:endParaRPr lang="en-US" dirty="0">
              <a:latin typeface="Rockwell" pitchFamily="18" charset="0"/>
            </a:endParaRPr>
          </a:p>
          <a:p>
            <a:r>
              <a:rPr lang="en-US" dirty="0"/>
              <a:t>Cost: $10 for a single event or $25 for an annual permit</a:t>
            </a:r>
          </a:p>
          <a:p>
            <a:r>
              <a:rPr lang="en-US" dirty="0">
                <a:hlinkClick r:id="rId2" action="ppaction://hlinkfile"/>
              </a:rPr>
              <a:t>Application available online</a:t>
            </a:r>
            <a:r>
              <a:rPr lang="en-US" dirty="0"/>
              <a:t> or by calling (360) 664-1616</a:t>
            </a:r>
          </a:p>
          <a:p>
            <a:r>
              <a:rPr lang="en-US" dirty="0"/>
              <a:t>Return application and fee 30 days before the event  </a:t>
            </a:r>
          </a:p>
          <a:p>
            <a:r>
              <a:rPr lang="en-US" dirty="0"/>
              <a:t>Available to bona fide nonprofit organizations</a:t>
            </a:r>
          </a:p>
          <a:p>
            <a:r>
              <a:rPr lang="en-US" dirty="0"/>
              <a:t>Allows the raffle of bottles of liquor or baskets that include liquor</a:t>
            </a:r>
          </a:p>
          <a:p>
            <a:r>
              <a:rPr lang="en-US" dirty="0"/>
              <a:t>Tickets may only be sold to members of the nonprofit organization</a:t>
            </a:r>
          </a:p>
          <a:p>
            <a:r>
              <a:rPr lang="en-US" dirty="0"/>
              <a:t>Organizations may not sell more than $5,000 worth of raffle tickets in a calendar year (contact the Washington State Gambling Commission for more information , 360-486-3440)</a:t>
            </a:r>
          </a:p>
          <a:p>
            <a:r>
              <a:rPr lang="en-US" dirty="0"/>
              <a:t>Alcohol must either be purchased at retail price or donated by a private citizen</a:t>
            </a:r>
          </a:p>
          <a:p>
            <a:endParaRPr lang="en-US" dirty="0"/>
          </a:p>
        </p:txBody>
      </p:sp>
      <p:sp>
        <p:nvSpPr>
          <p:cNvPr id="4" name="Date Placeholder 3"/>
          <p:cNvSpPr>
            <a:spLocks noGrp="1"/>
          </p:cNvSpPr>
          <p:nvPr>
            <p:ph type="dt" sz="half" idx="10"/>
          </p:nvPr>
        </p:nvSpPr>
        <p:spPr/>
        <p:txBody>
          <a:bodyPr/>
          <a:lstStyle/>
          <a:p>
            <a:fld id="{9071D2FB-70FA-43C9-A5E0-DC97DF47A1D8}" type="datetime1">
              <a:rPr lang="en-US" smtClean="0"/>
              <a:t>10/7/2014</a:t>
            </a:fld>
            <a:endParaRPr lang="en-US" dirty="0"/>
          </a:p>
        </p:txBody>
      </p:sp>
      <p:sp>
        <p:nvSpPr>
          <p:cNvPr id="5" name="Slide Number Placeholder 4"/>
          <p:cNvSpPr>
            <a:spLocks noGrp="1"/>
          </p:cNvSpPr>
          <p:nvPr>
            <p:ph type="sldNum" sz="quarter" idx="12"/>
          </p:nvPr>
        </p:nvSpPr>
        <p:spPr/>
        <p:txBody>
          <a:bodyPr/>
          <a:lstStyle/>
          <a:p>
            <a:fld id="{42801D8A-A239-4AFD-A0FB-15EDCC189FDB}" type="slidenum">
              <a:rPr lang="en-US" smtClean="0"/>
              <a:t>19</a:t>
            </a:fld>
            <a:endParaRPr lang="en-US" dirty="0"/>
          </a:p>
        </p:txBody>
      </p:sp>
    </p:spTree>
    <p:extLst>
      <p:ext uri="{BB962C8B-B14F-4D97-AF65-F5344CB8AC3E}">
        <p14:creationId xmlns:p14="http://schemas.microsoft.com/office/powerpoint/2010/main" val="24873710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Creating a Successful Non-Profit Event</a:t>
            </a:r>
            <a:endParaRPr lang="en-US" dirty="0"/>
          </a:p>
        </p:txBody>
      </p:sp>
      <p:sp>
        <p:nvSpPr>
          <p:cNvPr id="3" name="Subtitle 2"/>
          <p:cNvSpPr>
            <a:spLocks noGrp="1"/>
          </p:cNvSpPr>
          <p:nvPr>
            <p:ph type="subTitle" idx="1"/>
          </p:nvPr>
        </p:nvSpPr>
        <p:spPr/>
        <p:txBody>
          <a:bodyPr>
            <a:normAutofit fontScale="92500" lnSpcReduction="10000"/>
          </a:bodyPr>
          <a:lstStyle/>
          <a:p>
            <a:r>
              <a:rPr lang="en-US" b="1" dirty="0"/>
              <a:t>Special Occasion Licenses</a:t>
            </a:r>
            <a:br>
              <a:rPr lang="en-US" b="1" dirty="0"/>
            </a:br>
            <a:r>
              <a:rPr lang="en-US" b="1" dirty="0"/>
              <a:t>Banquet Permits</a:t>
            </a:r>
            <a:br>
              <a:rPr lang="en-US" b="1" dirty="0"/>
            </a:br>
            <a:r>
              <a:rPr lang="en-US" b="1" dirty="0"/>
              <a:t>Caterers</a:t>
            </a:r>
            <a:br>
              <a:rPr lang="en-US" b="1" dirty="0"/>
            </a:br>
            <a:r>
              <a:rPr lang="en-US" b="1" dirty="0"/>
              <a:t>Raffles</a:t>
            </a:r>
            <a:endParaRPr lang="en-US" dirty="0"/>
          </a:p>
        </p:txBody>
      </p:sp>
      <p:sp>
        <p:nvSpPr>
          <p:cNvPr id="4" name="Date Placeholder 3"/>
          <p:cNvSpPr>
            <a:spLocks noGrp="1"/>
          </p:cNvSpPr>
          <p:nvPr>
            <p:ph type="dt" sz="half" idx="10"/>
          </p:nvPr>
        </p:nvSpPr>
        <p:spPr/>
        <p:txBody>
          <a:bodyPr/>
          <a:lstStyle/>
          <a:p>
            <a:fld id="{D1E7EC0B-E1BF-4475-9984-AF8D4E83258D}" type="datetime1">
              <a:rPr lang="en-US" smtClean="0"/>
              <a:t>10/7/2014</a:t>
            </a:fld>
            <a:endParaRPr lang="en-US" dirty="0"/>
          </a:p>
        </p:txBody>
      </p:sp>
      <p:sp>
        <p:nvSpPr>
          <p:cNvPr id="5" name="Slide Number Placeholder 4"/>
          <p:cNvSpPr>
            <a:spLocks noGrp="1"/>
          </p:cNvSpPr>
          <p:nvPr>
            <p:ph type="sldNum" sz="quarter" idx="12"/>
          </p:nvPr>
        </p:nvSpPr>
        <p:spPr/>
        <p:txBody>
          <a:bodyPr/>
          <a:lstStyle/>
          <a:p>
            <a:fld id="{42801D8A-A239-4AFD-A0FB-15EDCC189FDB}" type="slidenum">
              <a:rPr lang="en-US" smtClean="0"/>
              <a:t>2</a:t>
            </a:fld>
            <a:endParaRPr lang="en-US" dirty="0"/>
          </a:p>
        </p:txBody>
      </p:sp>
    </p:spTree>
    <p:extLst>
      <p:ext uri="{BB962C8B-B14F-4D97-AF65-F5344CB8AC3E}">
        <p14:creationId xmlns:p14="http://schemas.microsoft.com/office/powerpoint/2010/main" val="22931288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Public Safety</a:t>
            </a:r>
            <a:endParaRPr lang="en-US" dirty="0"/>
          </a:p>
        </p:txBody>
      </p:sp>
      <p:sp>
        <p:nvSpPr>
          <p:cNvPr id="3" name="Content Placeholder 2"/>
          <p:cNvSpPr>
            <a:spLocks noGrp="1"/>
          </p:cNvSpPr>
          <p:nvPr>
            <p:ph idx="1"/>
          </p:nvPr>
        </p:nvSpPr>
        <p:spPr/>
        <p:txBody>
          <a:bodyPr>
            <a:normAutofit fontScale="77500" lnSpcReduction="20000"/>
          </a:bodyPr>
          <a:lstStyle/>
          <a:p>
            <a:pPr lvl="0" hangingPunct="0">
              <a:spcBef>
                <a:spcPts val="1000"/>
              </a:spcBef>
            </a:pPr>
            <a:r>
              <a:rPr lang="en-US" dirty="0"/>
              <a:t>Liquor may not be sold, served, or supplied to anyone under 21 years of age.</a:t>
            </a:r>
          </a:p>
          <a:p>
            <a:pPr lvl="0" hangingPunct="0">
              <a:spcBef>
                <a:spcPts val="1000"/>
              </a:spcBef>
            </a:pPr>
            <a:r>
              <a:rPr lang="en-US" dirty="0"/>
              <a:t>Intoxicated persons may not consume, possess, or purchase liquor.  </a:t>
            </a:r>
          </a:p>
          <a:p>
            <a:pPr lvl="0" hangingPunct="0">
              <a:spcBef>
                <a:spcPts val="1000"/>
              </a:spcBef>
            </a:pPr>
            <a:r>
              <a:rPr lang="en-US" dirty="0"/>
              <a:t>Disorderly conduct is not allowed.</a:t>
            </a:r>
          </a:p>
          <a:p>
            <a:pPr lvl="0" hangingPunct="0">
              <a:spcBef>
                <a:spcPts val="1000"/>
              </a:spcBef>
            </a:pPr>
            <a:r>
              <a:rPr lang="en-US" dirty="0"/>
              <a:t>No sales, service or consumption between 2 a.m. and 6 a.m.</a:t>
            </a:r>
          </a:p>
          <a:p>
            <a:pPr lvl="0" hangingPunct="0">
              <a:spcBef>
                <a:spcPts val="1000"/>
              </a:spcBef>
            </a:pPr>
            <a:r>
              <a:rPr lang="en-US" dirty="0"/>
              <a:t>Mandatory Alcohol Server Training (MAST) Permits are not required, but encouraged under Special Occasions or Banquet Permits.</a:t>
            </a:r>
          </a:p>
          <a:p>
            <a:pPr lvl="0" hangingPunct="0">
              <a:buNone/>
            </a:pPr>
            <a:endParaRPr lang="en-US" sz="2000" i="1" dirty="0"/>
          </a:p>
          <a:p>
            <a:pPr lvl="0" hangingPunct="0">
              <a:buNone/>
            </a:pPr>
            <a:endParaRPr lang="en-US" sz="2000" i="1" dirty="0"/>
          </a:p>
          <a:p>
            <a:pPr marL="0" lvl="0" hangingPunct="0">
              <a:spcBef>
                <a:spcPts val="0"/>
              </a:spcBef>
              <a:buNone/>
            </a:pPr>
            <a:r>
              <a:rPr lang="en-US" sz="2000" i="1" dirty="0">
                <a:solidFill>
                  <a:srgbClr val="FF0000"/>
                </a:solidFill>
              </a:rPr>
              <a:t>Learn more about free Responsible Liquor Service Training at your local</a:t>
            </a:r>
          </a:p>
          <a:p>
            <a:pPr marL="0" lvl="0" hangingPunct="0">
              <a:spcBef>
                <a:spcPts val="0"/>
              </a:spcBef>
              <a:buNone/>
            </a:pPr>
            <a:r>
              <a:rPr lang="en-US" sz="2000" i="1" dirty="0">
                <a:solidFill>
                  <a:srgbClr val="FF0000"/>
                </a:solidFill>
              </a:rPr>
              <a:t>WSLCB enforcement office and other alcohol awareness resources at </a:t>
            </a:r>
            <a:r>
              <a:rPr lang="en-US" sz="2000" i="1" dirty="0">
                <a:solidFill>
                  <a:srgbClr val="FF0000"/>
                </a:solidFill>
                <a:hlinkClick r:id="rId2"/>
              </a:rPr>
              <a:t>www.liq.wa.gov</a:t>
            </a:r>
            <a:r>
              <a:rPr lang="en-US" sz="2000" i="1" dirty="0">
                <a:solidFill>
                  <a:srgbClr val="FF0000"/>
                </a:solidFill>
              </a:rPr>
              <a:t>. </a:t>
            </a:r>
            <a:endParaRPr lang="en-US" sz="2000" i="1" dirty="0"/>
          </a:p>
          <a:p>
            <a:pPr lvl="0" hangingPunct="0"/>
            <a:endParaRPr lang="en-US" dirty="0"/>
          </a:p>
          <a:p>
            <a:endParaRPr lang="en-US" dirty="0"/>
          </a:p>
        </p:txBody>
      </p:sp>
      <p:sp>
        <p:nvSpPr>
          <p:cNvPr id="4" name="Date Placeholder 3"/>
          <p:cNvSpPr>
            <a:spLocks noGrp="1"/>
          </p:cNvSpPr>
          <p:nvPr>
            <p:ph type="dt" sz="half" idx="10"/>
          </p:nvPr>
        </p:nvSpPr>
        <p:spPr/>
        <p:txBody>
          <a:bodyPr/>
          <a:lstStyle/>
          <a:p>
            <a:fld id="{9071D2FB-70FA-43C9-A5E0-DC97DF47A1D8}" type="datetime1">
              <a:rPr lang="en-US" smtClean="0"/>
              <a:t>10/7/2014</a:t>
            </a:fld>
            <a:endParaRPr lang="en-US" dirty="0"/>
          </a:p>
        </p:txBody>
      </p:sp>
      <p:sp>
        <p:nvSpPr>
          <p:cNvPr id="5" name="Slide Number Placeholder 4"/>
          <p:cNvSpPr>
            <a:spLocks noGrp="1"/>
          </p:cNvSpPr>
          <p:nvPr>
            <p:ph type="sldNum" sz="quarter" idx="12"/>
          </p:nvPr>
        </p:nvSpPr>
        <p:spPr/>
        <p:txBody>
          <a:bodyPr/>
          <a:lstStyle/>
          <a:p>
            <a:fld id="{42801D8A-A239-4AFD-A0FB-15EDCC189FDB}" type="slidenum">
              <a:rPr lang="en-US" smtClean="0"/>
              <a:t>20</a:t>
            </a:fld>
            <a:endParaRPr lang="en-US" dirty="0"/>
          </a:p>
        </p:txBody>
      </p:sp>
    </p:spTree>
    <p:extLst>
      <p:ext uri="{BB962C8B-B14F-4D97-AF65-F5344CB8AC3E}">
        <p14:creationId xmlns:p14="http://schemas.microsoft.com/office/powerpoint/2010/main" val="737485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Public Safety Laws</a:t>
            </a:r>
            <a:endParaRPr lang="en-US" dirty="0"/>
          </a:p>
        </p:txBody>
      </p:sp>
      <p:sp>
        <p:nvSpPr>
          <p:cNvPr id="3" name="Content Placeholder 2"/>
          <p:cNvSpPr>
            <a:spLocks noGrp="1"/>
          </p:cNvSpPr>
          <p:nvPr>
            <p:ph idx="1"/>
          </p:nvPr>
        </p:nvSpPr>
        <p:spPr/>
        <p:txBody>
          <a:bodyPr>
            <a:normAutofit fontScale="92500" lnSpcReduction="20000"/>
          </a:bodyPr>
          <a:lstStyle/>
          <a:p>
            <a:r>
              <a:rPr lang="en-US" dirty="0"/>
              <a:t>You, as the special occasion liquor license holder, are responsible for the conduct of your patrons.</a:t>
            </a:r>
          </a:p>
          <a:p>
            <a:r>
              <a:rPr lang="en-US" dirty="0"/>
              <a:t>Public safety violations can be criminally and administratively levied against the license holder.</a:t>
            </a:r>
          </a:p>
          <a:p>
            <a:r>
              <a:rPr lang="en-US" dirty="0"/>
              <a:t>Sale of alcohol to a minor is punishable by a $5,000 fine and/or a year in jail (maximum).</a:t>
            </a:r>
          </a:p>
          <a:p>
            <a:r>
              <a:rPr lang="en-US" dirty="0" err="1"/>
              <a:t>Overservice</a:t>
            </a:r>
            <a:r>
              <a:rPr lang="en-US" dirty="0"/>
              <a:t>, lewd conduct or disorderly conduct carry similar fines and penalties.</a:t>
            </a:r>
          </a:p>
          <a:p>
            <a:r>
              <a:rPr lang="en-US" dirty="0"/>
              <a:t>Liquor officers, and state and local police have the right to inspect your premises. </a:t>
            </a:r>
          </a:p>
          <a:p>
            <a:endParaRPr lang="en-US" dirty="0"/>
          </a:p>
        </p:txBody>
      </p:sp>
      <p:sp>
        <p:nvSpPr>
          <p:cNvPr id="4" name="Date Placeholder 3"/>
          <p:cNvSpPr>
            <a:spLocks noGrp="1"/>
          </p:cNvSpPr>
          <p:nvPr>
            <p:ph type="dt" sz="half" idx="10"/>
          </p:nvPr>
        </p:nvSpPr>
        <p:spPr/>
        <p:txBody>
          <a:bodyPr/>
          <a:lstStyle/>
          <a:p>
            <a:fld id="{9071D2FB-70FA-43C9-A5E0-DC97DF47A1D8}" type="datetime1">
              <a:rPr lang="en-US" smtClean="0"/>
              <a:t>10/7/2014</a:t>
            </a:fld>
            <a:endParaRPr lang="en-US" dirty="0"/>
          </a:p>
        </p:txBody>
      </p:sp>
      <p:sp>
        <p:nvSpPr>
          <p:cNvPr id="5" name="Slide Number Placeholder 4"/>
          <p:cNvSpPr>
            <a:spLocks noGrp="1"/>
          </p:cNvSpPr>
          <p:nvPr>
            <p:ph type="sldNum" sz="quarter" idx="12"/>
          </p:nvPr>
        </p:nvSpPr>
        <p:spPr/>
        <p:txBody>
          <a:bodyPr/>
          <a:lstStyle/>
          <a:p>
            <a:fld id="{42801D8A-A239-4AFD-A0FB-15EDCC189FDB}" type="slidenum">
              <a:rPr lang="en-US" smtClean="0"/>
              <a:t>21</a:t>
            </a:fld>
            <a:endParaRPr lang="en-US" dirty="0"/>
          </a:p>
        </p:txBody>
      </p:sp>
    </p:spTree>
    <p:extLst>
      <p:ext uri="{BB962C8B-B14F-4D97-AF65-F5344CB8AC3E}">
        <p14:creationId xmlns:p14="http://schemas.microsoft.com/office/powerpoint/2010/main" val="38451846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Non-Profit Organizations</a:t>
            </a:r>
            <a:br>
              <a:rPr lang="en-US" dirty="0" smtClean="0"/>
            </a:br>
            <a:r>
              <a:rPr lang="en-US" dirty="0" smtClean="0"/>
              <a:t>Special Occasion Checklist</a:t>
            </a:r>
            <a:endParaRPr lang="en-US" dirty="0"/>
          </a:p>
        </p:txBody>
      </p:sp>
      <p:sp>
        <p:nvSpPr>
          <p:cNvPr id="3" name="Subtitle 2"/>
          <p:cNvSpPr>
            <a:spLocks noGrp="1"/>
          </p:cNvSpPr>
          <p:nvPr>
            <p:ph type="subTitle" idx="1"/>
          </p:nvPr>
        </p:nvSpPr>
        <p:spPr>
          <a:xfrm>
            <a:off x="1371600" y="3886200"/>
            <a:ext cx="6629400" cy="2133600"/>
          </a:xfrm>
        </p:spPr>
        <p:txBody>
          <a:bodyPr>
            <a:normAutofit/>
          </a:bodyPr>
          <a:lstStyle/>
          <a:p>
            <a:endParaRPr lang="en-US" sz="2400" b="1" dirty="0">
              <a:solidFill>
                <a:schemeClr val="tx1"/>
              </a:solidFill>
            </a:endParaRPr>
          </a:p>
        </p:txBody>
      </p:sp>
      <p:sp>
        <p:nvSpPr>
          <p:cNvPr id="4" name="Date Placeholder 3"/>
          <p:cNvSpPr>
            <a:spLocks noGrp="1"/>
          </p:cNvSpPr>
          <p:nvPr>
            <p:ph type="dt" sz="half" idx="10"/>
          </p:nvPr>
        </p:nvSpPr>
        <p:spPr/>
        <p:txBody>
          <a:bodyPr/>
          <a:lstStyle/>
          <a:p>
            <a:fld id="{953C9F6B-7C1C-454D-8BA7-42E268838C6F}" type="datetime1">
              <a:rPr lang="en-US" smtClean="0"/>
              <a:t>10/7/2014</a:t>
            </a:fld>
            <a:endParaRPr lang="en-US" dirty="0"/>
          </a:p>
        </p:txBody>
      </p:sp>
      <p:sp>
        <p:nvSpPr>
          <p:cNvPr id="5" name="Slide Number Placeholder 4"/>
          <p:cNvSpPr>
            <a:spLocks noGrp="1"/>
          </p:cNvSpPr>
          <p:nvPr>
            <p:ph type="sldNum" sz="quarter" idx="12"/>
          </p:nvPr>
        </p:nvSpPr>
        <p:spPr/>
        <p:txBody>
          <a:bodyPr/>
          <a:lstStyle/>
          <a:p>
            <a:fld id="{42801D8A-A239-4AFD-A0FB-15EDCC189FDB}" type="slidenum">
              <a:rPr lang="en-US" smtClean="0"/>
              <a:t>22</a:t>
            </a:fld>
            <a:endParaRPr lang="en-US"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457200"/>
            <a:ext cx="3566160"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19" name="Picture 2" descr="SPKN ARTS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304800"/>
            <a:ext cx="990600" cy="1014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62619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2088" y="2667000"/>
            <a:ext cx="35052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Autofit/>
          </a:bodyPr>
          <a:lstStyle/>
          <a:p>
            <a:r>
              <a:rPr lang="en-US" sz="3600" b="1" dirty="0" smtClean="0"/>
              <a:t> Step 1</a:t>
            </a:r>
            <a:r>
              <a:rPr lang="en-US" sz="3600" dirty="0" smtClean="0"/>
              <a:t>: Review License Requirements</a:t>
            </a:r>
            <a:endParaRPr lang="en-US" sz="3600" dirty="0"/>
          </a:p>
        </p:txBody>
      </p:sp>
      <p:sp>
        <p:nvSpPr>
          <p:cNvPr id="5" name="Content Placeholder 4"/>
          <p:cNvSpPr>
            <a:spLocks noGrp="1"/>
          </p:cNvSpPr>
          <p:nvPr>
            <p:ph sz="half" idx="2"/>
          </p:nvPr>
        </p:nvSpPr>
        <p:spPr>
          <a:xfrm>
            <a:off x="4648200" y="1600200"/>
            <a:ext cx="4038600" cy="4572000"/>
          </a:xfrm>
        </p:spPr>
        <p:txBody>
          <a:bodyPr>
            <a:normAutofit fontScale="92500" lnSpcReduction="10000"/>
          </a:bodyPr>
          <a:lstStyle/>
          <a:p>
            <a:pPr>
              <a:buFont typeface="Wingdings" panose="05000000000000000000" pitchFamily="2" charset="2"/>
              <a:buChar char="v"/>
            </a:pPr>
            <a:r>
              <a:rPr lang="en-US" sz="1600" b="1" dirty="0" smtClean="0"/>
              <a:t>Non-Profit reviews permit requirements including:</a:t>
            </a:r>
          </a:p>
          <a:p>
            <a:pPr>
              <a:buFont typeface="Wingdings" panose="05000000000000000000" pitchFamily="2" charset="2"/>
              <a:buChar char="q"/>
            </a:pPr>
            <a:r>
              <a:rPr lang="en-US" sz="1600" dirty="0" smtClean="0"/>
              <a:t>Non-Profit is registered with Secretary of State &amp; IRS</a:t>
            </a:r>
          </a:p>
          <a:p>
            <a:pPr>
              <a:buFont typeface="Wingdings" panose="05000000000000000000" pitchFamily="2" charset="2"/>
              <a:buChar char="q"/>
            </a:pPr>
            <a:r>
              <a:rPr lang="en-US" sz="1600" dirty="0" smtClean="0"/>
              <a:t>Limited to 12 </a:t>
            </a:r>
            <a:r>
              <a:rPr lang="en-US" sz="2000" dirty="0" smtClean="0"/>
              <a:t>single</a:t>
            </a:r>
            <a:r>
              <a:rPr lang="en-US" sz="1600" dirty="0" smtClean="0"/>
              <a:t> day events per year</a:t>
            </a:r>
          </a:p>
          <a:p>
            <a:pPr>
              <a:buFont typeface="Wingdings" panose="05000000000000000000" pitchFamily="2" charset="2"/>
              <a:buChar char="q"/>
            </a:pPr>
            <a:r>
              <a:rPr lang="en-US" sz="1600" dirty="0" smtClean="0"/>
              <a:t>Must apply 45 days before event</a:t>
            </a:r>
          </a:p>
          <a:p>
            <a:pPr>
              <a:buFont typeface="Wingdings" panose="05000000000000000000" pitchFamily="2" charset="2"/>
              <a:buChar char="q"/>
            </a:pPr>
            <a:r>
              <a:rPr lang="en-US" sz="1600" dirty="0" smtClean="0"/>
              <a:t>Pay $60 license fee per day per location</a:t>
            </a:r>
          </a:p>
          <a:p>
            <a:pPr>
              <a:buFont typeface="Wingdings" panose="05000000000000000000" pitchFamily="2" charset="2"/>
              <a:buChar char="q"/>
            </a:pPr>
            <a:endParaRPr lang="en-US" sz="1600" b="1" dirty="0"/>
          </a:p>
          <a:p>
            <a:pPr marL="0" indent="0" algn="ctr">
              <a:buNone/>
            </a:pPr>
            <a:r>
              <a:rPr lang="en-US" sz="1600" b="1" dirty="0" smtClean="0"/>
              <a:t>Please Note</a:t>
            </a:r>
          </a:p>
          <a:p>
            <a:pPr>
              <a:buFont typeface="Wingdings" panose="05000000000000000000" pitchFamily="2" charset="2"/>
              <a:buChar char="v"/>
            </a:pPr>
            <a:r>
              <a:rPr lang="en-US" sz="1600" b="1" dirty="0" smtClean="0"/>
              <a:t> Special Occasion License </a:t>
            </a:r>
            <a:r>
              <a:rPr lang="en-US" sz="1600" dirty="0" smtClean="0"/>
              <a:t>SOL makes Non-Profit a liquor licensee with rights and responsibilities</a:t>
            </a:r>
          </a:p>
          <a:p>
            <a:pPr>
              <a:buFont typeface="Wingdings" panose="05000000000000000000" pitchFamily="2" charset="2"/>
              <a:buChar char="v"/>
            </a:pPr>
            <a:r>
              <a:rPr lang="en-US" sz="1600" b="1" dirty="0" smtClean="0"/>
              <a:t>LCB Customer Service </a:t>
            </a:r>
            <a:r>
              <a:rPr lang="en-US" sz="1600" dirty="0" smtClean="0"/>
              <a:t>upon request will verify that a NPO is registered with Secretary of State and if they have a 501 C (3) or (6) status with IRS that allow donations of Alcohol</a:t>
            </a:r>
            <a:r>
              <a:rPr lang="en-US" sz="1600" dirty="0" smtClean="0">
                <a:solidFill>
                  <a:srgbClr val="00B050"/>
                </a:solidFill>
              </a:rPr>
              <a:t>.</a:t>
            </a:r>
          </a:p>
          <a:p>
            <a:pPr>
              <a:buFont typeface="Wingdings" panose="05000000000000000000" pitchFamily="2" charset="2"/>
              <a:buChar char="v"/>
            </a:pPr>
            <a:endParaRPr lang="en-US" sz="1600" b="1" dirty="0">
              <a:solidFill>
                <a:srgbClr val="FF0000"/>
              </a:solidFill>
            </a:endParaRPr>
          </a:p>
          <a:p>
            <a:pPr marL="0" indent="0">
              <a:buNone/>
            </a:pPr>
            <a:r>
              <a:rPr lang="en-US" sz="1600" dirty="0" smtClean="0"/>
              <a:t>* Agricultural Fairs have exemption</a:t>
            </a:r>
          </a:p>
          <a:p>
            <a:pPr>
              <a:buFont typeface="Wingdings" panose="05000000000000000000" pitchFamily="2" charset="2"/>
              <a:buChar char="q"/>
            </a:pPr>
            <a:endParaRPr lang="en-US" sz="1600" b="1" dirty="0"/>
          </a:p>
        </p:txBody>
      </p:sp>
      <p:pic>
        <p:nvPicPr>
          <p:cNvPr id="6" name="Picture 3"/>
          <p:cNvPicPr>
            <a:picLocks noGrp="1"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bwMode="auto">
          <a:xfrm>
            <a:off x="1676400" y="3810000"/>
            <a:ext cx="1895475" cy="184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46727" y="2783922"/>
            <a:ext cx="1600200" cy="1788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62200" y="1646093"/>
            <a:ext cx="857450" cy="9496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Date Placeholder 8"/>
          <p:cNvSpPr>
            <a:spLocks noGrp="1"/>
          </p:cNvSpPr>
          <p:nvPr>
            <p:ph type="dt" sz="half" idx="10"/>
          </p:nvPr>
        </p:nvSpPr>
        <p:spPr/>
        <p:txBody>
          <a:bodyPr/>
          <a:lstStyle/>
          <a:p>
            <a:fld id="{50845514-EA6B-4FB8-A593-B948E890B8E4}" type="datetime1">
              <a:rPr lang="en-US" smtClean="0"/>
              <a:t>10/7/2014</a:t>
            </a:fld>
            <a:endParaRPr lang="en-US" dirty="0"/>
          </a:p>
        </p:txBody>
      </p:sp>
      <p:sp>
        <p:nvSpPr>
          <p:cNvPr id="10" name="Slide Number Placeholder 9"/>
          <p:cNvSpPr>
            <a:spLocks noGrp="1"/>
          </p:cNvSpPr>
          <p:nvPr>
            <p:ph type="sldNum" sz="quarter" idx="12"/>
          </p:nvPr>
        </p:nvSpPr>
        <p:spPr/>
        <p:txBody>
          <a:bodyPr/>
          <a:lstStyle/>
          <a:p>
            <a:fld id="{42801D8A-A239-4AFD-A0FB-15EDCC189FDB}" type="slidenum">
              <a:rPr lang="en-US" smtClean="0"/>
              <a:t>23</a:t>
            </a:fld>
            <a:endParaRPr lang="en-US" dirty="0"/>
          </a:p>
        </p:txBody>
      </p:sp>
    </p:spTree>
    <p:extLst>
      <p:ext uri="{BB962C8B-B14F-4D97-AF65-F5344CB8AC3E}">
        <p14:creationId xmlns:p14="http://schemas.microsoft.com/office/powerpoint/2010/main" val="32601635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1143000"/>
          </a:xfrm>
        </p:spPr>
        <p:txBody>
          <a:bodyPr>
            <a:normAutofit fontScale="90000"/>
          </a:bodyPr>
          <a:lstStyle/>
          <a:p>
            <a:r>
              <a:rPr lang="en-US" sz="3600" b="1" dirty="0" smtClean="0"/>
              <a:t>Step 2</a:t>
            </a:r>
            <a:r>
              <a:rPr lang="en-US" sz="3600" dirty="0" smtClean="0"/>
              <a:t>: Non-Profit NPO Contact State Liquor Board</a:t>
            </a:r>
            <a:endParaRPr lang="en-US" sz="3600" dirty="0"/>
          </a:p>
        </p:txBody>
      </p:sp>
      <p:pic>
        <p:nvPicPr>
          <p:cNvPr id="5" name="Content Placeholder 4"/>
          <p:cNvPicPr>
            <a:picLocks noGrp="1" noChangeAspect="1" noChangeArrowheads="1"/>
          </p:cNvPicPr>
          <p:nvPr>
            <p:ph sz="half" idx="1"/>
          </p:nvPr>
        </p:nvPicPr>
        <p:blipFill>
          <a:blip r:embed="rId4">
            <a:extLst>
              <a:ext uri="{28A0092B-C50C-407E-A947-70E740481C1C}">
                <a14:useLocalDpi xmlns:a14="http://schemas.microsoft.com/office/drawing/2010/main" val="0"/>
              </a:ext>
            </a:extLst>
          </a:blip>
          <a:stretch>
            <a:fillRect/>
          </a:stretch>
        </p:blipFill>
        <p:spPr bwMode="auto">
          <a:xfrm>
            <a:off x="1243012" y="2629694"/>
            <a:ext cx="2466975" cy="246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ontent Placeholder 3"/>
          <p:cNvSpPr>
            <a:spLocks noGrp="1"/>
          </p:cNvSpPr>
          <p:nvPr>
            <p:ph sz="half" idx="2"/>
          </p:nvPr>
        </p:nvSpPr>
        <p:spPr>
          <a:xfrm>
            <a:off x="4648200" y="1600201"/>
            <a:ext cx="4038600" cy="2971800"/>
          </a:xfrm>
        </p:spPr>
        <p:txBody>
          <a:bodyPr>
            <a:normAutofit/>
          </a:bodyPr>
          <a:lstStyle/>
          <a:p>
            <a:pPr>
              <a:buFont typeface="Wingdings" panose="05000000000000000000" pitchFamily="2" charset="2"/>
              <a:buChar char="q"/>
            </a:pPr>
            <a:r>
              <a:rPr lang="en-US" sz="2000" b="1" dirty="0" smtClean="0"/>
              <a:t>NPO</a:t>
            </a:r>
            <a:r>
              <a:rPr lang="en-US" sz="2000" dirty="0" smtClean="0"/>
              <a:t> contacts LCB Customer Service at </a:t>
            </a:r>
            <a:r>
              <a:rPr lang="en-US" sz="2000" b="1" u="sng" dirty="0" smtClean="0"/>
              <a:t>360.664.1600</a:t>
            </a:r>
          </a:p>
          <a:p>
            <a:pPr>
              <a:buFont typeface="Wingdings" panose="05000000000000000000" pitchFamily="2" charset="2"/>
              <a:buChar char="q"/>
            </a:pPr>
            <a:r>
              <a:rPr lang="en-US" sz="2000" b="1" dirty="0" smtClean="0"/>
              <a:t>NPO</a:t>
            </a:r>
            <a:r>
              <a:rPr lang="en-US" sz="2000" dirty="0" smtClean="0"/>
              <a:t> completes application form</a:t>
            </a:r>
          </a:p>
          <a:p>
            <a:pPr>
              <a:buFont typeface="Wingdings" panose="05000000000000000000" pitchFamily="2" charset="2"/>
              <a:buChar char="q"/>
            </a:pPr>
            <a:r>
              <a:rPr lang="en-US" sz="2000" b="1" dirty="0" smtClean="0"/>
              <a:t>NPO</a:t>
            </a:r>
            <a:r>
              <a:rPr lang="en-US" sz="2000" dirty="0" smtClean="0"/>
              <a:t> checks for compliance with requirements</a:t>
            </a:r>
            <a:endParaRPr lang="en-US" sz="2000" dirty="0"/>
          </a:p>
        </p:txBody>
      </p:sp>
      <p:sp>
        <p:nvSpPr>
          <p:cNvPr id="13" name="Date Placeholder 12"/>
          <p:cNvSpPr>
            <a:spLocks noGrp="1"/>
          </p:cNvSpPr>
          <p:nvPr>
            <p:ph type="dt" sz="half" idx="10"/>
          </p:nvPr>
        </p:nvSpPr>
        <p:spPr/>
        <p:txBody>
          <a:bodyPr/>
          <a:lstStyle/>
          <a:p>
            <a:fld id="{5F750113-22B8-4F7F-B3DC-144D41EE441D}" type="datetime1">
              <a:rPr lang="en-US" smtClean="0"/>
              <a:t>10/7/2014</a:t>
            </a:fld>
            <a:endParaRPr lang="en-US" dirty="0"/>
          </a:p>
        </p:txBody>
      </p:sp>
      <p:sp>
        <p:nvSpPr>
          <p:cNvPr id="14" name="Slide Number Placeholder 13"/>
          <p:cNvSpPr>
            <a:spLocks noGrp="1"/>
          </p:cNvSpPr>
          <p:nvPr>
            <p:ph type="sldNum" sz="quarter" idx="12"/>
          </p:nvPr>
        </p:nvSpPr>
        <p:spPr/>
        <p:txBody>
          <a:bodyPr/>
          <a:lstStyle/>
          <a:p>
            <a:fld id="{42801D8A-A239-4AFD-A0FB-15EDCC189FDB}" type="slidenum">
              <a:rPr lang="en-US" smtClean="0"/>
              <a:t>24</a:t>
            </a:fld>
            <a:endParaRPr lang="en-US" dirty="0"/>
          </a:p>
        </p:txBody>
      </p:sp>
      <p:pic>
        <p:nvPicPr>
          <p:cNvPr id="6"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3810000"/>
            <a:ext cx="1895475" cy="184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46727" y="2783922"/>
            <a:ext cx="1600200" cy="1788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62200" y="1646093"/>
            <a:ext cx="857450" cy="9496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10012007">
            <a:off x="3709069" y="4651032"/>
            <a:ext cx="2463306"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324600" y="4728659"/>
            <a:ext cx="990600" cy="967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2" name="Object 11"/>
          <p:cNvGraphicFramePr>
            <a:graphicFrameLocks noChangeAspect="1"/>
          </p:cNvGraphicFramePr>
          <p:nvPr>
            <p:extLst>
              <p:ext uri="{D42A27DB-BD31-4B8C-83A1-F6EECF244321}">
                <p14:modId xmlns:p14="http://schemas.microsoft.com/office/powerpoint/2010/main" val="2016556803"/>
              </p:ext>
            </p:extLst>
          </p:nvPr>
        </p:nvGraphicFramePr>
        <p:xfrm>
          <a:off x="6096000" y="5695950"/>
          <a:ext cx="1828800" cy="838200"/>
        </p:xfrm>
        <a:graphic>
          <a:graphicData uri="http://schemas.openxmlformats.org/presentationml/2006/ole">
            <mc:AlternateContent xmlns:mc="http://schemas.openxmlformats.org/markup-compatibility/2006">
              <mc:Choice xmlns:v="urn:schemas-microsoft-com:vml" Requires="v">
                <p:oleObj spid="_x0000_s2104" name="Visio" r:id="rId10" imgW="1471574" imgH="1111667" progId="Visio.Drawing.11">
                  <p:link updateAutomatic="1"/>
                </p:oleObj>
              </mc:Choice>
              <mc:Fallback>
                <p:oleObj name="Visio" r:id="rId10" imgW="1471574" imgH="1111667" progId="Visio.Drawing.11">
                  <p:link updateAutomatic="1"/>
                  <p:pic>
                    <p:nvPicPr>
                      <p:cNvPr id="0" name="Object 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096000" y="5695950"/>
                        <a:ext cx="18288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40401781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Step 3</a:t>
            </a:r>
            <a:r>
              <a:rPr lang="en-US" sz="3600" dirty="0" smtClean="0"/>
              <a:t>: Local Government Approval</a:t>
            </a:r>
            <a:endParaRPr lang="en-US" sz="3600" dirty="0"/>
          </a:p>
        </p:txBody>
      </p:sp>
      <p:sp>
        <p:nvSpPr>
          <p:cNvPr id="4" name="Content Placeholder 3"/>
          <p:cNvSpPr>
            <a:spLocks noGrp="1"/>
          </p:cNvSpPr>
          <p:nvPr>
            <p:ph sz="half" idx="2"/>
          </p:nvPr>
        </p:nvSpPr>
        <p:spPr>
          <a:xfrm>
            <a:off x="4648200" y="1600200"/>
            <a:ext cx="4038600" cy="3428999"/>
          </a:xfrm>
        </p:spPr>
        <p:txBody>
          <a:bodyPr>
            <a:normAutofit/>
          </a:bodyPr>
          <a:lstStyle/>
          <a:p>
            <a:pPr>
              <a:buFont typeface="Wingdings" panose="05000000000000000000" pitchFamily="2" charset="2"/>
              <a:buChar char="q"/>
            </a:pPr>
            <a:r>
              <a:rPr lang="en-US" sz="2000" dirty="0" smtClean="0"/>
              <a:t>Local Government is contacted by LCB Customer Service and allowed </a:t>
            </a:r>
            <a:r>
              <a:rPr lang="en-US" sz="2000" b="1" u="sng" dirty="0" smtClean="0"/>
              <a:t>20 days* </a:t>
            </a:r>
            <a:r>
              <a:rPr lang="en-US" sz="2000" dirty="0" smtClean="0"/>
              <a:t>to recommend approval or denial. No response is considered approval by Local Government.</a:t>
            </a:r>
          </a:p>
          <a:p>
            <a:pPr marL="0" indent="0">
              <a:buNone/>
            </a:pPr>
            <a:r>
              <a:rPr lang="en-US" sz="2000" dirty="0" smtClean="0"/>
              <a:t>* </a:t>
            </a:r>
            <a:r>
              <a:rPr lang="en-US" sz="2000" b="1" dirty="0" smtClean="0"/>
              <a:t>Please Note</a:t>
            </a:r>
            <a:r>
              <a:rPr lang="en-US" sz="2000" dirty="0" smtClean="0"/>
              <a:t>: Local Government may ask for an extension.</a:t>
            </a:r>
            <a:endParaRPr lang="en-US" sz="2000" dirty="0"/>
          </a:p>
        </p:txBody>
      </p:sp>
      <p:sp>
        <p:nvSpPr>
          <p:cNvPr id="5" name="Date Placeholder 4"/>
          <p:cNvSpPr>
            <a:spLocks noGrp="1"/>
          </p:cNvSpPr>
          <p:nvPr>
            <p:ph type="dt" sz="half" idx="10"/>
          </p:nvPr>
        </p:nvSpPr>
        <p:spPr/>
        <p:txBody>
          <a:bodyPr/>
          <a:lstStyle/>
          <a:p>
            <a:fld id="{B2A4A7A4-F5CD-4169-BFC9-52ACCBD46F13}" type="datetime1">
              <a:rPr lang="en-US" smtClean="0"/>
              <a:t>10/7/2014</a:t>
            </a:fld>
            <a:endParaRPr lang="en-US" dirty="0"/>
          </a:p>
        </p:txBody>
      </p:sp>
      <p:sp>
        <p:nvSpPr>
          <p:cNvPr id="6" name="Slide Number Placeholder 5"/>
          <p:cNvSpPr>
            <a:spLocks noGrp="1"/>
          </p:cNvSpPr>
          <p:nvPr>
            <p:ph type="sldNum" sz="quarter" idx="12"/>
          </p:nvPr>
        </p:nvSpPr>
        <p:spPr>
          <a:xfrm>
            <a:off x="6553200" y="6149975"/>
            <a:ext cx="2133600" cy="365125"/>
          </a:xfrm>
        </p:spPr>
        <p:txBody>
          <a:bodyPr/>
          <a:lstStyle/>
          <a:p>
            <a:fld id="{42801D8A-A239-4AFD-A0FB-15EDCC189FDB}" type="slidenum">
              <a:rPr lang="en-US" smtClean="0"/>
              <a:t>25</a:t>
            </a:fld>
            <a:endParaRPr lang="en-US" dirty="0"/>
          </a:p>
        </p:txBody>
      </p:sp>
      <p:pic>
        <p:nvPicPr>
          <p:cNvPr id="7" name="Picture 4"/>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838200" y="2629694"/>
            <a:ext cx="3337718" cy="33377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3810000"/>
            <a:ext cx="1895475" cy="184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6727" y="2783922"/>
            <a:ext cx="1600200" cy="1788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8202" y="1600200"/>
            <a:ext cx="857450" cy="9496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29000" y="5257800"/>
            <a:ext cx="2554287" cy="107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83287" y="5029199"/>
            <a:ext cx="2306638" cy="162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833910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Step 4</a:t>
            </a:r>
            <a:r>
              <a:rPr lang="en-US" sz="3600" dirty="0" smtClean="0"/>
              <a:t>: Special Occasion Licensed Issued</a:t>
            </a:r>
            <a:endParaRPr lang="en-US" sz="3600" dirty="0"/>
          </a:p>
        </p:txBody>
      </p:sp>
      <p:sp>
        <p:nvSpPr>
          <p:cNvPr id="4" name="Content Placeholder 3"/>
          <p:cNvSpPr>
            <a:spLocks noGrp="1"/>
          </p:cNvSpPr>
          <p:nvPr>
            <p:ph sz="half" idx="2"/>
          </p:nvPr>
        </p:nvSpPr>
        <p:spPr>
          <a:xfrm>
            <a:off x="4648200" y="1600201"/>
            <a:ext cx="4038600" cy="2667000"/>
          </a:xfrm>
        </p:spPr>
        <p:txBody>
          <a:bodyPr>
            <a:normAutofit/>
          </a:bodyPr>
          <a:lstStyle/>
          <a:p>
            <a:pPr>
              <a:buFont typeface="Wingdings" panose="05000000000000000000" pitchFamily="2" charset="2"/>
              <a:buChar char="q"/>
            </a:pPr>
            <a:r>
              <a:rPr lang="en-US" sz="2000" dirty="0" smtClean="0"/>
              <a:t>Non-Profit receives license from LCB via E-mail.</a:t>
            </a:r>
          </a:p>
          <a:p>
            <a:pPr>
              <a:buFont typeface="Wingdings" panose="05000000000000000000" pitchFamily="2" charset="2"/>
              <a:buChar char="q"/>
            </a:pPr>
            <a:r>
              <a:rPr lang="en-US" sz="2000" dirty="0" smtClean="0"/>
              <a:t>Application approval process generally takes </a:t>
            </a:r>
            <a:r>
              <a:rPr lang="en-US" sz="2000" b="1" u="sng" dirty="0" smtClean="0"/>
              <a:t>45 days</a:t>
            </a:r>
            <a:endParaRPr lang="en-US" sz="2000" b="1" u="sng" dirty="0"/>
          </a:p>
        </p:txBody>
      </p:sp>
      <p:sp>
        <p:nvSpPr>
          <p:cNvPr id="5" name="Date Placeholder 4"/>
          <p:cNvSpPr>
            <a:spLocks noGrp="1"/>
          </p:cNvSpPr>
          <p:nvPr>
            <p:ph type="dt" sz="half" idx="10"/>
          </p:nvPr>
        </p:nvSpPr>
        <p:spPr/>
        <p:txBody>
          <a:bodyPr/>
          <a:lstStyle/>
          <a:p>
            <a:fld id="{B2A4A7A4-F5CD-4169-BFC9-52ACCBD46F13}" type="datetime1">
              <a:rPr lang="en-US" smtClean="0"/>
              <a:t>10/7/2014</a:t>
            </a:fld>
            <a:endParaRPr lang="en-US" dirty="0"/>
          </a:p>
        </p:txBody>
      </p:sp>
      <p:pic>
        <p:nvPicPr>
          <p:cNvPr id="7" name="Picture 4"/>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681832" y="2629694"/>
            <a:ext cx="3390106" cy="3390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3810000"/>
            <a:ext cx="1752599" cy="1708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9301" y="2286000"/>
            <a:ext cx="1600200" cy="1788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57400" y="1524000"/>
            <a:ext cx="857450" cy="9496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48400" y="4495800"/>
            <a:ext cx="1452222" cy="1418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2" name="Object 11"/>
          <p:cNvGraphicFramePr>
            <a:graphicFrameLocks noChangeAspect="1"/>
          </p:cNvGraphicFramePr>
          <p:nvPr>
            <p:extLst>
              <p:ext uri="{D42A27DB-BD31-4B8C-83A1-F6EECF244321}">
                <p14:modId xmlns:p14="http://schemas.microsoft.com/office/powerpoint/2010/main" val="2915273745"/>
              </p:ext>
            </p:extLst>
          </p:nvPr>
        </p:nvGraphicFramePr>
        <p:xfrm>
          <a:off x="5586412" y="5913852"/>
          <a:ext cx="2514600" cy="539750"/>
        </p:xfrm>
        <a:graphic>
          <a:graphicData uri="http://schemas.openxmlformats.org/presentationml/2006/ole">
            <mc:AlternateContent xmlns:mc="http://schemas.openxmlformats.org/markup-compatibility/2006">
              <mc:Choice xmlns:v="urn:schemas-microsoft-com:vml" Requires="v">
                <p:oleObj spid="_x0000_s3128" name="Visio" r:id="rId8" imgW="3300374" imgH="768828" progId="Visio.Drawing.11">
                  <p:link updateAutomatic="1"/>
                </p:oleObj>
              </mc:Choice>
              <mc:Fallback>
                <p:oleObj name="Visio" r:id="rId8" imgW="3300374" imgH="768828" progId="Visio.Drawing.11">
                  <p:link updateAutomatic="1"/>
                  <p:pic>
                    <p:nvPicPr>
                      <p:cNvPr id="0"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586412" y="5913852"/>
                        <a:ext cx="2514600" cy="53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3"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rot="20655479">
            <a:off x="3351933" y="5074945"/>
            <a:ext cx="2887617" cy="998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448010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Step 5-A </a:t>
            </a:r>
            <a:r>
              <a:rPr lang="en-US" dirty="0" smtClean="0"/>
              <a:t>: NPO Manages Event</a:t>
            </a:r>
            <a:br>
              <a:rPr lang="en-US" dirty="0" smtClean="0"/>
            </a:br>
            <a:r>
              <a:rPr lang="en-US" dirty="0" smtClean="0"/>
              <a:t>Checklist for </a:t>
            </a:r>
            <a:r>
              <a:rPr lang="en-US" b="1" dirty="0" smtClean="0"/>
              <a:t>Restaurants</a:t>
            </a:r>
            <a:endParaRPr lang="en-US" b="1" dirty="0"/>
          </a:p>
        </p:txBody>
      </p:sp>
      <p:sp>
        <p:nvSpPr>
          <p:cNvPr id="3" name="Content Placeholder 2"/>
          <p:cNvSpPr>
            <a:spLocks noGrp="1"/>
          </p:cNvSpPr>
          <p:nvPr>
            <p:ph sz="half" idx="1"/>
          </p:nvPr>
        </p:nvSpPr>
        <p:spPr>
          <a:xfrm>
            <a:off x="304800" y="1600201"/>
            <a:ext cx="3127285" cy="1523999"/>
          </a:xfrm>
        </p:spPr>
        <p:txBody>
          <a:bodyPr>
            <a:normAutofit/>
          </a:bodyPr>
          <a:lstStyle/>
          <a:p>
            <a:pPr>
              <a:buFont typeface="Wingdings" panose="05000000000000000000" pitchFamily="2" charset="2"/>
              <a:buChar char="q"/>
            </a:pPr>
            <a:r>
              <a:rPr lang="en-US" sz="2000" dirty="0" smtClean="0"/>
              <a:t>Non-Profit event</a:t>
            </a:r>
            <a:r>
              <a:rPr lang="en-US" sz="2000" dirty="0"/>
              <a:t> </a:t>
            </a:r>
            <a:r>
              <a:rPr lang="en-US" sz="2000" dirty="0" smtClean="0"/>
              <a:t>&amp; </a:t>
            </a:r>
            <a:r>
              <a:rPr lang="en-US" sz="2000" b="1" dirty="0" smtClean="0"/>
              <a:t>Restaurant</a:t>
            </a:r>
            <a:endParaRPr lang="en-US" sz="2000" b="1" dirty="0"/>
          </a:p>
        </p:txBody>
      </p:sp>
      <p:sp>
        <p:nvSpPr>
          <p:cNvPr id="4" name="Content Placeholder 3"/>
          <p:cNvSpPr>
            <a:spLocks noGrp="1"/>
          </p:cNvSpPr>
          <p:nvPr>
            <p:ph sz="half" idx="2"/>
          </p:nvPr>
        </p:nvSpPr>
        <p:spPr>
          <a:xfrm>
            <a:off x="3962400" y="1600200"/>
            <a:ext cx="4724400" cy="4800600"/>
          </a:xfrm>
        </p:spPr>
        <p:txBody>
          <a:bodyPr>
            <a:normAutofit/>
          </a:bodyPr>
          <a:lstStyle/>
          <a:p>
            <a:pPr marL="0" indent="0" algn="ctr">
              <a:buNone/>
            </a:pPr>
            <a:r>
              <a:rPr lang="en-US" sz="2000" b="1" dirty="0"/>
              <a:t>A</a:t>
            </a:r>
            <a:r>
              <a:rPr lang="en-US" sz="2000" b="1" dirty="0" smtClean="0"/>
              <a:t>. Licensed Restaurant	</a:t>
            </a:r>
          </a:p>
          <a:p>
            <a:pPr marL="0" indent="0">
              <a:buNone/>
            </a:pPr>
            <a:r>
              <a:rPr lang="en-US" sz="2000" b="1" dirty="0" smtClean="0"/>
              <a:t>Key Role</a:t>
            </a:r>
            <a:r>
              <a:rPr lang="en-US" sz="2000" dirty="0" smtClean="0"/>
              <a:t>: Support to Non-Profit not the Restaurant’s event.</a:t>
            </a:r>
          </a:p>
          <a:p>
            <a:pPr>
              <a:buFont typeface="Wingdings" panose="05000000000000000000" pitchFamily="2" charset="2"/>
              <a:buChar char="ü"/>
            </a:pPr>
            <a:r>
              <a:rPr lang="en-US" sz="2000" dirty="0" smtClean="0"/>
              <a:t>Special Occasion event must be held in a separate area of the premises or premises closed to the public</a:t>
            </a:r>
          </a:p>
          <a:p>
            <a:pPr marL="0" indent="0">
              <a:buNone/>
            </a:pPr>
            <a:r>
              <a:rPr lang="en-US" sz="2000" b="1" dirty="0" smtClean="0">
                <a:solidFill>
                  <a:srgbClr val="FF0000"/>
                </a:solidFill>
              </a:rPr>
              <a:t>X  Cannot sell alcohol under restaurant license at Special Occasion event.</a:t>
            </a:r>
          </a:p>
          <a:p>
            <a:pPr marL="0" indent="0">
              <a:buNone/>
            </a:pPr>
            <a:r>
              <a:rPr lang="en-US" sz="2000" b="1" dirty="0" smtClean="0"/>
              <a:t>Note</a:t>
            </a:r>
            <a:r>
              <a:rPr lang="en-US" sz="2000" dirty="0" smtClean="0"/>
              <a:t>:  Special Occasion event often gets confused with “Catering” event for Non-Profit. In “Catering” events the Restaurant sells their own alcohol and collects all the related funds.</a:t>
            </a:r>
            <a:endParaRPr lang="en-US" sz="2000" dirty="0"/>
          </a:p>
        </p:txBody>
      </p:sp>
      <p:sp>
        <p:nvSpPr>
          <p:cNvPr id="5" name="Date Placeholder 4"/>
          <p:cNvSpPr>
            <a:spLocks noGrp="1"/>
          </p:cNvSpPr>
          <p:nvPr>
            <p:ph type="dt" sz="half" idx="10"/>
          </p:nvPr>
        </p:nvSpPr>
        <p:spPr/>
        <p:txBody>
          <a:bodyPr/>
          <a:lstStyle/>
          <a:p>
            <a:fld id="{B2A4A7A4-F5CD-4169-BFC9-52ACCBD46F13}" type="datetime1">
              <a:rPr lang="en-US" smtClean="0"/>
              <a:t>10/7/2014</a:t>
            </a:fld>
            <a:endParaRPr lang="en-US" dirty="0"/>
          </a:p>
        </p:txBody>
      </p:sp>
      <p:sp>
        <p:nvSpPr>
          <p:cNvPr id="6" name="Slide Number Placeholder 5"/>
          <p:cNvSpPr>
            <a:spLocks noGrp="1"/>
          </p:cNvSpPr>
          <p:nvPr>
            <p:ph type="sldNum" sz="quarter" idx="12"/>
          </p:nvPr>
        </p:nvSpPr>
        <p:spPr/>
        <p:txBody>
          <a:bodyPr/>
          <a:lstStyle/>
          <a:p>
            <a:fld id="{42801D8A-A239-4AFD-A0FB-15EDCC189FDB}" type="slidenum">
              <a:rPr lang="en-US" smtClean="0"/>
              <a:t>27</a:t>
            </a:fld>
            <a:endParaRPr lang="en-US" dirty="0"/>
          </a:p>
        </p:txBody>
      </p:sp>
      <p:pic>
        <p:nvPicPr>
          <p:cNvPr id="1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782" y="2417970"/>
            <a:ext cx="3279685" cy="3279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0598" y="3581400"/>
            <a:ext cx="1719606"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2743200"/>
            <a:ext cx="1247336" cy="1393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079771">
            <a:off x="12373" y="5715659"/>
            <a:ext cx="2887617" cy="68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67000" y="5486400"/>
            <a:ext cx="1143000" cy="1322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810402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Step 5-B </a:t>
            </a:r>
            <a:r>
              <a:rPr lang="en-US" dirty="0" smtClean="0"/>
              <a:t>: NPO Manages Event</a:t>
            </a:r>
            <a:br>
              <a:rPr lang="en-US" dirty="0" smtClean="0"/>
            </a:br>
            <a:r>
              <a:rPr lang="en-US" dirty="0" smtClean="0"/>
              <a:t>A. Checklist for </a:t>
            </a:r>
            <a:r>
              <a:rPr lang="en-US" b="1" dirty="0" smtClean="0"/>
              <a:t>Caterer</a:t>
            </a:r>
            <a:endParaRPr lang="en-US" b="1" dirty="0"/>
          </a:p>
        </p:txBody>
      </p:sp>
      <p:sp>
        <p:nvSpPr>
          <p:cNvPr id="3" name="Content Placeholder 2"/>
          <p:cNvSpPr>
            <a:spLocks noGrp="1"/>
          </p:cNvSpPr>
          <p:nvPr>
            <p:ph sz="half" idx="1"/>
          </p:nvPr>
        </p:nvSpPr>
        <p:spPr>
          <a:xfrm>
            <a:off x="304800" y="1600201"/>
            <a:ext cx="3127285" cy="1523999"/>
          </a:xfrm>
        </p:spPr>
        <p:txBody>
          <a:bodyPr>
            <a:normAutofit/>
          </a:bodyPr>
          <a:lstStyle/>
          <a:p>
            <a:pPr>
              <a:buFont typeface="Wingdings" panose="05000000000000000000" pitchFamily="2" charset="2"/>
              <a:buChar char="q"/>
            </a:pPr>
            <a:r>
              <a:rPr lang="en-US" sz="2000" dirty="0" smtClean="0"/>
              <a:t>Non-Profit event</a:t>
            </a:r>
            <a:r>
              <a:rPr lang="en-US" sz="2000" dirty="0"/>
              <a:t> </a:t>
            </a:r>
            <a:r>
              <a:rPr lang="en-US" sz="2000" dirty="0" smtClean="0"/>
              <a:t>&amp; </a:t>
            </a:r>
            <a:r>
              <a:rPr lang="en-US" sz="2000" b="1" dirty="0"/>
              <a:t>C</a:t>
            </a:r>
            <a:r>
              <a:rPr lang="en-US" sz="2000" b="1" dirty="0" smtClean="0"/>
              <a:t>aterer</a:t>
            </a:r>
            <a:endParaRPr lang="en-US" sz="2000" b="1" dirty="0"/>
          </a:p>
        </p:txBody>
      </p:sp>
      <p:sp>
        <p:nvSpPr>
          <p:cNvPr id="4" name="Content Placeholder 3"/>
          <p:cNvSpPr>
            <a:spLocks noGrp="1"/>
          </p:cNvSpPr>
          <p:nvPr>
            <p:ph sz="half" idx="2"/>
          </p:nvPr>
        </p:nvSpPr>
        <p:spPr>
          <a:xfrm>
            <a:off x="3962400" y="1600200"/>
            <a:ext cx="4724400" cy="4800600"/>
          </a:xfrm>
        </p:spPr>
        <p:txBody>
          <a:bodyPr>
            <a:normAutofit/>
          </a:bodyPr>
          <a:lstStyle/>
          <a:p>
            <a:pPr marL="0" indent="0" algn="ctr">
              <a:buNone/>
            </a:pPr>
            <a:r>
              <a:rPr lang="en-US" sz="2000" b="1" dirty="0"/>
              <a:t>B</a:t>
            </a:r>
            <a:r>
              <a:rPr lang="en-US" sz="2000" b="1" dirty="0" smtClean="0"/>
              <a:t>. Licensed Caterer	</a:t>
            </a:r>
          </a:p>
          <a:p>
            <a:pPr marL="0" indent="0">
              <a:buNone/>
            </a:pPr>
            <a:r>
              <a:rPr lang="en-US" sz="2000" b="1" dirty="0" smtClean="0"/>
              <a:t>Key Role</a:t>
            </a:r>
            <a:r>
              <a:rPr lang="en-US" sz="2000" dirty="0" smtClean="0"/>
              <a:t>: </a:t>
            </a:r>
            <a:r>
              <a:rPr lang="en-US" sz="2000" dirty="0"/>
              <a:t>NPO holding a public event </a:t>
            </a:r>
            <a:r>
              <a:rPr lang="en-US" sz="2000" dirty="0" smtClean="0"/>
              <a:t>may invite a caterer to participate at the event.</a:t>
            </a:r>
          </a:p>
          <a:p>
            <a:pPr marL="0" indent="0">
              <a:buNone/>
            </a:pPr>
            <a:endParaRPr lang="en-US" sz="2000" dirty="0" smtClean="0"/>
          </a:p>
          <a:p>
            <a:pPr>
              <a:buFont typeface="Wingdings" panose="05000000000000000000" pitchFamily="2" charset="2"/>
              <a:buChar char="ü"/>
            </a:pPr>
            <a:r>
              <a:rPr lang="en-US" sz="2000" dirty="0" smtClean="0"/>
              <a:t>Caterer </a:t>
            </a:r>
            <a:r>
              <a:rPr lang="en-US" sz="2000" dirty="0"/>
              <a:t>is secondary to the NPO’s </a:t>
            </a:r>
            <a:r>
              <a:rPr lang="en-US" sz="2000" dirty="0" smtClean="0"/>
              <a:t>event.</a:t>
            </a:r>
          </a:p>
          <a:p>
            <a:pPr>
              <a:buFont typeface="Wingdings" panose="05000000000000000000" pitchFamily="2" charset="2"/>
              <a:buChar char="ü"/>
            </a:pPr>
            <a:r>
              <a:rPr lang="en-US" sz="2000" dirty="0" smtClean="0"/>
              <a:t>Restaurants with catering endorsement or that hold the new Catering license.</a:t>
            </a:r>
          </a:p>
          <a:p>
            <a:pPr>
              <a:buFont typeface="Wingdings" panose="05000000000000000000" pitchFamily="2" charset="2"/>
              <a:buChar char="ü"/>
            </a:pPr>
            <a:r>
              <a:rPr lang="en-US" sz="2000" dirty="0" smtClean="0"/>
              <a:t>The Caterer </a:t>
            </a:r>
            <a:r>
              <a:rPr lang="en-US" sz="2000" dirty="0"/>
              <a:t>sells their own alcohol and collects all the related funds</a:t>
            </a:r>
            <a:r>
              <a:rPr lang="en-US" sz="2000" dirty="0" smtClean="0"/>
              <a:t>.</a:t>
            </a:r>
          </a:p>
          <a:p>
            <a:pPr marL="0" indent="0">
              <a:buNone/>
            </a:pPr>
            <a:r>
              <a:rPr lang="en-US" sz="2000" b="1" dirty="0" smtClean="0">
                <a:solidFill>
                  <a:srgbClr val="FF0000"/>
                </a:solidFill>
              </a:rPr>
              <a:t>X  Donated product cannot be received if using a caterer for this event.</a:t>
            </a:r>
          </a:p>
        </p:txBody>
      </p:sp>
      <p:sp>
        <p:nvSpPr>
          <p:cNvPr id="5" name="Date Placeholder 4"/>
          <p:cNvSpPr>
            <a:spLocks noGrp="1"/>
          </p:cNvSpPr>
          <p:nvPr>
            <p:ph type="dt" sz="half" idx="10"/>
          </p:nvPr>
        </p:nvSpPr>
        <p:spPr/>
        <p:txBody>
          <a:bodyPr/>
          <a:lstStyle/>
          <a:p>
            <a:fld id="{B2A4A7A4-F5CD-4169-BFC9-52ACCBD46F13}" type="datetime1">
              <a:rPr lang="en-US" smtClean="0"/>
              <a:t>10/7/2014</a:t>
            </a:fld>
            <a:endParaRPr lang="en-US" dirty="0"/>
          </a:p>
        </p:txBody>
      </p:sp>
      <p:sp>
        <p:nvSpPr>
          <p:cNvPr id="6" name="Slide Number Placeholder 5"/>
          <p:cNvSpPr>
            <a:spLocks noGrp="1"/>
          </p:cNvSpPr>
          <p:nvPr>
            <p:ph type="sldNum" sz="quarter" idx="12"/>
          </p:nvPr>
        </p:nvSpPr>
        <p:spPr/>
        <p:txBody>
          <a:bodyPr/>
          <a:lstStyle/>
          <a:p>
            <a:fld id="{42801D8A-A239-4AFD-A0FB-15EDCC189FDB}" type="slidenum">
              <a:rPr lang="en-US" smtClean="0"/>
              <a:t>28</a:t>
            </a:fld>
            <a:endParaRPr lang="en-US" dirty="0"/>
          </a:p>
        </p:txBody>
      </p:sp>
      <p:pic>
        <p:nvPicPr>
          <p:cNvPr id="1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782" y="2417970"/>
            <a:ext cx="3279685" cy="3279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0598" y="3581400"/>
            <a:ext cx="1719606"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2743200"/>
            <a:ext cx="1247336" cy="1393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079771">
            <a:off x="12373" y="5715659"/>
            <a:ext cx="2887617" cy="68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67000" y="5486400"/>
            <a:ext cx="1143000" cy="1322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594498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435315"/>
            <a:ext cx="3279685" cy="3279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fontScale="90000"/>
          </a:bodyPr>
          <a:lstStyle/>
          <a:p>
            <a:r>
              <a:rPr lang="en-US" b="1" dirty="0" smtClean="0"/>
              <a:t>Step 5-C </a:t>
            </a:r>
            <a:r>
              <a:rPr lang="en-US" dirty="0" smtClean="0"/>
              <a:t>: NPO Manages Event</a:t>
            </a:r>
            <a:br>
              <a:rPr lang="en-US" dirty="0" smtClean="0"/>
            </a:br>
            <a:r>
              <a:rPr lang="en-US" dirty="0" smtClean="0"/>
              <a:t>Checklist for </a:t>
            </a:r>
            <a:r>
              <a:rPr lang="en-US" b="1" dirty="0" smtClean="0"/>
              <a:t>Promoters</a:t>
            </a:r>
            <a:endParaRPr lang="en-US" b="1" dirty="0"/>
          </a:p>
        </p:txBody>
      </p:sp>
      <p:sp>
        <p:nvSpPr>
          <p:cNvPr id="3" name="Content Placeholder 2"/>
          <p:cNvSpPr>
            <a:spLocks noGrp="1"/>
          </p:cNvSpPr>
          <p:nvPr>
            <p:ph sz="half" idx="1"/>
          </p:nvPr>
        </p:nvSpPr>
        <p:spPr>
          <a:xfrm>
            <a:off x="457200" y="1600201"/>
            <a:ext cx="4038600" cy="1371600"/>
          </a:xfrm>
        </p:spPr>
        <p:txBody>
          <a:bodyPr>
            <a:normAutofit/>
          </a:bodyPr>
          <a:lstStyle/>
          <a:p>
            <a:pPr>
              <a:buFont typeface="Wingdings" panose="05000000000000000000" pitchFamily="2" charset="2"/>
              <a:buChar char="q"/>
            </a:pPr>
            <a:r>
              <a:rPr lang="en-US" sz="2000" dirty="0" smtClean="0"/>
              <a:t>Non Profit Manages  event &amp; </a:t>
            </a:r>
            <a:r>
              <a:rPr lang="en-US" sz="2000" b="1" dirty="0" smtClean="0"/>
              <a:t>Promoters</a:t>
            </a:r>
            <a:endParaRPr lang="en-US" sz="2000" b="1" dirty="0"/>
          </a:p>
        </p:txBody>
      </p:sp>
      <p:sp>
        <p:nvSpPr>
          <p:cNvPr id="4" name="Content Placeholder 3"/>
          <p:cNvSpPr>
            <a:spLocks noGrp="1"/>
          </p:cNvSpPr>
          <p:nvPr>
            <p:ph sz="half" idx="2"/>
          </p:nvPr>
        </p:nvSpPr>
        <p:spPr/>
        <p:txBody>
          <a:bodyPr/>
          <a:lstStyle/>
          <a:p>
            <a:pPr marL="0" indent="0" algn="ctr">
              <a:buNone/>
            </a:pPr>
            <a:r>
              <a:rPr lang="en-US" b="1" dirty="0" smtClean="0"/>
              <a:t>C. Promoters</a:t>
            </a:r>
          </a:p>
          <a:p>
            <a:pPr marL="0" indent="0" algn="ctr">
              <a:buNone/>
            </a:pPr>
            <a:r>
              <a:rPr lang="en-US" sz="2000" b="1" dirty="0" smtClean="0"/>
              <a:t>Key Role</a:t>
            </a:r>
            <a:r>
              <a:rPr lang="en-US" sz="2000" dirty="0" smtClean="0"/>
              <a:t>: Employed by Non-Profit and acts as their employee.</a:t>
            </a:r>
          </a:p>
          <a:p>
            <a:pPr>
              <a:buFont typeface="Wingdings" panose="05000000000000000000" pitchFamily="2" charset="2"/>
              <a:buChar char="ü"/>
            </a:pPr>
            <a:r>
              <a:rPr lang="en-US" sz="2000" dirty="0" smtClean="0"/>
              <a:t>Must be hired by Non-Profit holding the event</a:t>
            </a:r>
          </a:p>
          <a:p>
            <a:pPr>
              <a:buFont typeface="Wingdings" panose="05000000000000000000" pitchFamily="2" charset="2"/>
              <a:buChar char="ü"/>
            </a:pPr>
            <a:r>
              <a:rPr lang="en-US" sz="2000" dirty="0" smtClean="0"/>
              <a:t>Paid solely by Non-Profit for services related to the event at fair market value</a:t>
            </a:r>
          </a:p>
          <a:p>
            <a:pPr marL="0" indent="0">
              <a:buNone/>
            </a:pPr>
            <a:r>
              <a:rPr lang="en-US" sz="2000" b="1" dirty="0" smtClean="0">
                <a:solidFill>
                  <a:srgbClr val="FF0000"/>
                </a:solidFill>
              </a:rPr>
              <a:t>X   Cannot receive payment or product from other industry participants at event</a:t>
            </a:r>
            <a:r>
              <a:rPr lang="en-US" sz="2000" dirty="0" smtClean="0"/>
              <a:t>.</a:t>
            </a:r>
          </a:p>
        </p:txBody>
      </p:sp>
      <p:sp>
        <p:nvSpPr>
          <p:cNvPr id="5" name="Date Placeholder 4"/>
          <p:cNvSpPr>
            <a:spLocks noGrp="1"/>
          </p:cNvSpPr>
          <p:nvPr>
            <p:ph type="dt" sz="half" idx="10"/>
          </p:nvPr>
        </p:nvSpPr>
        <p:spPr/>
        <p:txBody>
          <a:bodyPr/>
          <a:lstStyle/>
          <a:p>
            <a:fld id="{B2A4A7A4-F5CD-4169-BFC9-52ACCBD46F13}" type="datetime1">
              <a:rPr lang="en-US" smtClean="0"/>
              <a:t>10/7/2014</a:t>
            </a:fld>
            <a:endParaRPr lang="en-US" dirty="0"/>
          </a:p>
        </p:txBody>
      </p:sp>
      <p:sp>
        <p:nvSpPr>
          <p:cNvPr id="6" name="Slide Number Placeholder 5"/>
          <p:cNvSpPr>
            <a:spLocks noGrp="1"/>
          </p:cNvSpPr>
          <p:nvPr>
            <p:ph type="sldNum" sz="quarter" idx="12"/>
          </p:nvPr>
        </p:nvSpPr>
        <p:spPr/>
        <p:txBody>
          <a:bodyPr/>
          <a:lstStyle/>
          <a:p>
            <a:fld id="{42801D8A-A239-4AFD-A0FB-15EDCC189FDB}" type="slidenum">
              <a:rPr lang="en-US" smtClean="0"/>
              <a:t>29</a:t>
            </a:fld>
            <a:endParaRPr lang="en-US" dirty="0"/>
          </a:p>
        </p:txBody>
      </p:sp>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0598" y="3581400"/>
            <a:ext cx="1719606"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2743200"/>
            <a:ext cx="1247336" cy="1393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46582" y="4724400"/>
            <a:ext cx="1050202"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865138">
            <a:off x="496048" y="5771969"/>
            <a:ext cx="2481772" cy="634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76600" y="5895975"/>
            <a:ext cx="809625" cy="962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133787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447799"/>
          </a:xfrm>
        </p:spPr>
        <p:txBody>
          <a:bodyPr/>
          <a:lstStyle/>
          <a:p>
            <a:r>
              <a:rPr lang="en-US" b="1" dirty="0"/>
              <a:t>Special Occasion License</a:t>
            </a:r>
            <a:endParaRPr lang="en-US" dirty="0"/>
          </a:p>
        </p:txBody>
      </p:sp>
      <p:sp>
        <p:nvSpPr>
          <p:cNvPr id="3" name="Subtitle 2"/>
          <p:cNvSpPr>
            <a:spLocks noGrp="1"/>
          </p:cNvSpPr>
          <p:nvPr>
            <p:ph type="subTitle" idx="1"/>
          </p:nvPr>
        </p:nvSpPr>
        <p:spPr>
          <a:xfrm>
            <a:off x="1371600" y="1828800"/>
            <a:ext cx="6400800" cy="3810000"/>
          </a:xfrm>
        </p:spPr>
        <p:txBody>
          <a:bodyPr>
            <a:normAutofit fontScale="77500" lnSpcReduction="20000"/>
          </a:bodyPr>
          <a:lstStyle/>
          <a:p>
            <a:pPr>
              <a:spcBef>
                <a:spcPts val="0"/>
              </a:spcBef>
            </a:pPr>
            <a:r>
              <a:rPr lang="en-US" dirty="0"/>
              <a:t>Allows a group to sell or serve alcohol to raise funds for their non-profit organization a maximum of 12 times per year.</a:t>
            </a:r>
          </a:p>
          <a:p>
            <a:pPr>
              <a:spcBef>
                <a:spcPts val="0"/>
              </a:spcBef>
            </a:pPr>
            <a:endParaRPr lang="en-US" dirty="0"/>
          </a:p>
          <a:p>
            <a:pPr>
              <a:spcBef>
                <a:spcPts val="0"/>
              </a:spcBef>
            </a:pPr>
            <a:r>
              <a:rPr lang="en-US" dirty="0"/>
              <a:t>Examples of events include fundraising dinners, gala events, auctions, and wine tastings.</a:t>
            </a:r>
          </a:p>
          <a:p>
            <a:pPr>
              <a:spcBef>
                <a:spcPts val="0"/>
              </a:spcBef>
            </a:pPr>
            <a:endParaRPr lang="en-US" dirty="0"/>
          </a:p>
          <a:p>
            <a:pPr>
              <a:spcBef>
                <a:spcPts val="0"/>
              </a:spcBef>
            </a:pPr>
            <a:r>
              <a:rPr lang="en-US" dirty="0"/>
              <a:t>The group must be organized and operated for charitable, religious, social, political, educational, civic, fraternal, athletic, or benevolent purposes. </a:t>
            </a:r>
          </a:p>
          <a:p>
            <a:endParaRPr lang="en-US" dirty="0"/>
          </a:p>
        </p:txBody>
      </p:sp>
      <p:sp>
        <p:nvSpPr>
          <p:cNvPr id="4" name="Date Placeholder 3"/>
          <p:cNvSpPr>
            <a:spLocks noGrp="1"/>
          </p:cNvSpPr>
          <p:nvPr>
            <p:ph type="dt" sz="half" idx="10"/>
          </p:nvPr>
        </p:nvSpPr>
        <p:spPr/>
        <p:txBody>
          <a:bodyPr/>
          <a:lstStyle/>
          <a:p>
            <a:fld id="{D1E7EC0B-E1BF-4475-9984-AF8D4E83258D}" type="datetime1">
              <a:rPr lang="en-US" smtClean="0"/>
              <a:t>10/7/2014</a:t>
            </a:fld>
            <a:endParaRPr lang="en-US" dirty="0"/>
          </a:p>
        </p:txBody>
      </p:sp>
      <p:sp>
        <p:nvSpPr>
          <p:cNvPr id="5" name="Slide Number Placeholder 4"/>
          <p:cNvSpPr>
            <a:spLocks noGrp="1"/>
          </p:cNvSpPr>
          <p:nvPr>
            <p:ph type="sldNum" sz="quarter" idx="12"/>
          </p:nvPr>
        </p:nvSpPr>
        <p:spPr/>
        <p:txBody>
          <a:bodyPr/>
          <a:lstStyle/>
          <a:p>
            <a:fld id="{42801D8A-A239-4AFD-A0FB-15EDCC189FDB}" type="slidenum">
              <a:rPr lang="en-US" smtClean="0"/>
              <a:t>3</a:t>
            </a:fld>
            <a:endParaRPr lang="en-US" dirty="0"/>
          </a:p>
        </p:txBody>
      </p:sp>
    </p:spTree>
    <p:extLst>
      <p:ext uri="{BB962C8B-B14F-4D97-AF65-F5344CB8AC3E}">
        <p14:creationId xmlns:p14="http://schemas.microsoft.com/office/powerpoint/2010/main" val="12007796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Step 5-D</a:t>
            </a:r>
            <a:r>
              <a:rPr lang="en-US" sz="4000" dirty="0" smtClean="0"/>
              <a:t>: NPO Manages Event</a:t>
            </a:r>
            <a:br>
              <a:rPr lang="en-US" sz="4000" dirty="0" smtClean="0"/>
            </a:br>
            <a:r>
              <a:rPr lang="en-US" sz="4000" dirty="0" smtClean="0"/>
              <a:t>Checklist for </a:t>
            </a:r>
            <a:r>
              <a:rPr lang="en-US" sz="4000" b="1" dirty="0" smtClean="0"/>
              <a:t>Manufacturers</a:t>
            </a:r>
            <a:endParaRPr lang="en-US" sz="4000" b="1" dirty="0"/>
          </a:p>
        </p:txBody>
      </p:sp>
      <p:sp>
        <p:nvSpPr>
          <p:cNvPr id="3" name="Content Placeholder 2"/>
          <p:cNvSpPr>
            <a:spLocks noGrp="1"/>
          </p:cNvSpPr>
          <p:nvPr>
            <p:ph sz="half" idx="1"/>
          </p:nvPr>
        </p:nvSpPr>
        <p:spPr>
          <a:xfrm>
            <a:off x="304800" y="1600201"/>
            <a:ext cx="3200400" cy="1554211"/>
          </a:xfrm>
        </p:spPr>
        <p:txBody>
          <a:bodyPr>
            <a:normAutofit lnSpcReduction="10000"/>
          </a:bodyPr>
          <a:lstStyle/>
          <a:p>
            <a:pPr>
              <a:buFont typeface="Wingdings" panose="05000000000000000000" pitchFamily="2" charset="2"/>
              <a:buChar char="q"/>
            </a:pPr>
            <a:r>
              <a:rPr lang="en-US" sz="1900" dirty="0" smtClean="0"/>
              <a:t>Non-Profit manages event and </a:t>
            </a:r>
            <a:r>
              <a:rPr lang="en-US" sz="1900" b="1" dirty="0" smtClean="0"/>
              <a:t>Manufacturers</a:t>
            </a:r>
            <a:r>
              <a:rPr lang="en-US" sz="1900" dirty="0"/>
              <a:t> </a:t>
            </a:r>
            <a:r>
              <a:rPr lang="en-US" sz="1900" dirty="0" smtClean="0"/>
              <a:t>(</a:t>
            </a:r>
            <a:r>
              <a:rPr lang="en-US" sz="1900" b="1" dirty="0" smtClean="0"/>
              <a:t>Wineries, Breweries &amp; Distilleries</a:t>
            </a:r>
            <a:r>
              <a:rPr lang="en-US" sz="1900" dirty="0" smtClean="0"/>
              <a:t>)</a:t>
            </a:r>
          </a:p>
          <a:p>
            <a:pPr marL="0" indent="0">
              <a:buNone/>
            </a:pPr>
            <a:endParaRPr lang="en-US" sz="1900" b="1" dirty="0" smtClean="0"/>
          </a:p>
          <a:p>
            <a:pPr marL="0" indent="0">
              <a:buNone/>
            </a:pPr>
            <a:endParaRPr lang="en-US" dirty="0"/>
          </a:p>
        </p:txBody>
      </p:sp>
      <p:sp>
        <p:nvSpPr>
          <p:cNvPr id="4" name="Content Placeholder 3"/>
          <p:cNvSpPr>
            <a:spLocks noGrp="1"/>
          </p:cNvSpPr>
          <p:nvPr>
            <p:ph sz="half" idx="2"/>
          </p:nvPr>
        </p:nvSpPr>
        <p:spPr>
          <a:xfrm>
            <a:off x="3581400" y="1600200"/>
            <a:ext cx="5548745" cy="5105400"/>
          </a:xfrm>
        </p:spPr>
        <p:txBody>
          <a:bodyPr>
            <a:normAutofit lnSpcReduction="10000"/>
          </a:bodyPr>
          <a:lstStyle/>
          <a:p>
            <a:pPr marL="0" indent="0">
              <a:buNone/>
            </a:pPr>
            <a:r>
              <a:rPr lang="en-US" sz="2000" b="1" dirty="0" smtClean="0"/>
              <a:t>A</a:t>
            </a:r>
            <a:r>
              <a:rPr lang="en-US" sz="1900" b="1" dirty="0" smtClean="0"/>
              <a:t>. Manufacturers (Wineries, Breweries &amp; Distilleries)</a:t>
            </a:r>
          </a:p>
          <a:p>
            <a:pPr marL="0" indent="0">
              <a:buNone/>
            </a:pPr>
            <a:r>
              <a:rPr lang="en-US" sz="1900" b="1" dirty="0" smtClean="0"/>
              <a:t>Key Role</a:t>
            </a:r>
            <a:r>
              <a:rPr lang="en-US" sz="1900" dirty="0" smtClean="0"/>
              <a:t>: Support to Non-Profit not their event</a:t>
            </a:r>
          </a:p>
          <a:p>
            <a:pPr>
              <a:buFont typeface="Wingdings" panose="05000000000000000000" pitchFamily="2" charset="2"/>
              <a:buChar char="ü"/>
            </a:pPr>
            <a:r>
              <a:rPr lang="en-US" sz="1900" dirty="0" smtClean="0"/>
              <a:t>Allowed to donate product to Non-Profit that is a 501, c(3) or (6)</a:t>
            </a:r>
          </a:p>
          <a:p>
            <a:pPr>
              <a:buFont typeface="Wingdings" panose="05000000000000000000" pitchFamily="2" charset="2"/>
              <a:buChar char="ü"/>
            </a:pPr>
            <a:r>
              <a:rPr lang="en-US" sz="1900" dirty="0" smtClean="0"/>
              <a:t>Allowed to sell product to Non-Profit at wholesale</a:t>
            </a:r>
          </a:p>
          <a:p>
            <a:pPr>
              <a:buFont typeface="Wingdings" panose="05000000000000000000" pitchFamily="2" charset="2"/>
              <a:buChar char="ü"/>
            </a:pPr>
            <a:r>
              <a:rPr lang="en-US" sz="1900" dirty="0" smtClean="0"/>
              <a:t>Allowed to accept returns &amp; provide refunds</a:t>
            </a:r>
          </a:p>
          <a:p>
            <a:pPr>
              <a:buFont typeface="Wingdings" panose="05000000000000000000" pitchFamily="2" charset="2"/>
              <a:buChar char="ü"/>
            </a:pPr>
            <a:r>
              <a:rPr lang="en-US" sz="1900" dirty="0" smtClean="0"/>
              <a:t>Allowed to accept payments at end of event</a:t>
            </a:r>
          </a:p>
          <a:p>
            <a:pPr>
              <a:buFont typeface="Wingdings" panose="05000000000000000000" pitchFamily="2" charset="2"/>
              <a:buChar char="ü"/>
            </a:pPr>
            <a:r>
              <a:rPr lang="en-US" sz="1900" dirty="0" smtClean="0"/>
              <a:t>Allowed to pour at event (breweries limited to beer exhibition &amp; judging events)</a:t>
            </a:r>
          </a:p>
          <a:p>
            <a:pPr>
              <a:buFont typeface="Wingdings" panose="05000000000000000000" pitchFamily="2" charset="2"/>
              <a:buChar char="ü"/>
            </a:pPr>
            <a:r>
              <a:rPr lang="en-US" sz="1900" dirty="0" smtClean="0"/>
              <a:t>Allowed to install dispensing equipment</a:t>
            </a:r>
          </a:p>
          <a:p>
            <a:pPr>
              <a:buFont typeface="Wingdings" panose="05000000000000000000" pitchFamily="2" charset="2"/>
              <a:buChar char="ü"/>
            </a:pPr>
            <a:r>
              <a:rPr lang="en-US" sz="1900" dirty="0" smtClean="0"/>
              <a:t>Allowed to pay a 3</a:t>
            </a:r>
            <a:r>
              <a:rPr lang="en-US" sz="1900" baseline="30000" dirty="0" smtClean="0"/>
              <a:t>rd</a:t>
            </a:r>
            <a:r>
              <a:rPr lang="en-US" sz="1900" dirty="0" smtClean="0"/>
              <a:t> party for advertising</a:t>
            </a:r>
          </a:p>
          <a:p>
            <a:pPr>
              <a:buFont typeface="Wingdings" panose="05000000000000000000" pitchFamily="2" charset="2"/>
              <a:buChar char="ü"/>
            </a:pPr>
            <a:r>
              <a:rPr lang="en-US" sz="1900" dirty="0" smtClean="0"/>
              <a:t>Allowed to pay booth fees (fair market rates)</a:t>
            </a:r>
          </a:p>
          <a:p>
            <a:pPr marL="0" indent="0">
              <a:buNone/>
            </a:pPr>
            <a:r>
              <a:rPr lang="en-US" sz="1900" b="1" dirty="0" smtClean="0">
                <a:solidFill>
                  <a:srgbClr val="FF0000"/>
                </a:solidFill>
              </a:rPr>
              <a:t>X   Manufacturers Cannot sell to public</a:t>
            </a:r>
          </a:p>
          <a:p>
            <a:pPr marL="0" indent="0">
              <a:buNone/>
            </a:pPr>
            <a:r>
              <a:rPr lang="en-US" sz="1900" b="1" dirty="0" smtClean="0"/>
              <a:t>Please Note</a:t>
            </a:r>
            <a:r>
              <a:rPr lang="en-US" sz="1900" dirty="0" smtClean="0"/>
              <a:t>: Breweries, Distilleries &amp; Contract Employees of Wineries must have an agents license to represent the product.</a:t>
            </a:r>
            <a:endParaRPr lang="en-US" sz="1900" dirty="0"/>
          </a:p>
        </p:txBody>
      </p:sp>
      <p:sp>
        <p:nvSpPr>
          <p:cNvPr id="5" name="Date Placeholder 4"/>
          <p:cNvSpPr>
            <a:spLocks noGrp="1"/>
          </p:cNvSpPr>
          <p:nvPr>
            <p:ph type="dt" sz="half" idx="10"/>
          </p:nvPr>
        </p:nvSpPr>
        <p:spPr/>
        <p:txBody>
          <a:bodyPr/>
          <a:lstStyle/>
          <a:p>
            <a:fld id="{B2A4A7A4-F5CD-4169-BFC9-52ACCBD46F13}" type="datetime1">
              <a:rPr lang="en-US" smtClean="0"/>
              <a:t>10/7/2014</a:t>
            </a:fld>
            <a:endParaRPr lang="en-US" dirty="0"/>
          </a:p>
        </p:txBody>
      </p:sp>
      <p:sp>
        <p:nvSpPr>
          <p:cNvPr id="6" name="Slide Number Placeholder 5"/>
          <p:cNvSpPr>
            <a:spLocks noGrp="1"/>
          </p:cNvSpPr>
          <p:nvPr>
            <p:ph type="sldNum" sz="quarter" idx="12"/>
          </p:nvPr>
        </p:nvSpPr>
        <p:spPr/>
        <p:txBody>
          <a:bodyPr/>
          <a:lstStyle/>
          <a:p>
            <a:fld id="{42801D8A-A239-4AFD-A0FB-15EDCC189FDB}" type="slidenum">
              <a:rPr lang="en-US" smtClean="0"/>
              <a:t>30</a:t>
            </a:fld>
            <a:endParaRPr lang="en-US" dirty="0"/>
          </a:p>
        </p:txBody>
      </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529" y="3048000"/>
            <a:ext cx="2669406" cy="248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3867150"/>
            <a:ext cx="119200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7752" y="3657600"/>
            <a:ext cx="6477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1200" y="5532388"/>
            <a:ext cx="1654382" cy="132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1439785">
            <a:off x="170467" y="5547629"/>
            <a:ext cx="1945065" cy="682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73828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Step 5-E </a:t>
            </a:r>
            <a:r>
              <a:rPr lang="en-US" sz="4000" dirty="0" smtClean="0"/>
              <a:t>: NPO Manages Event</a:t>
            </a:r>
            <a:br>
              <a:rPr lang="en-US" sz="4000" dirty="0" smtClean="0"/>
            </a:br>
            <a:r>
              <a:rPr lang="en-US" sz="4000" dirty="0" smtClean="0"/>
              <a:t>Checklist for </a:t>
            </a:r>
            <a:r>
              <a:rPr lang="en-US" sz="4000" b="1" dirty="0" smtClean="0"/>
              <a:t>Distributors</a:t>
            </a:r>
            <a:endParaRPr lang="en-US" sz="4000" b="1" dirty="0"/>
          </a:p>
        </p:txBody>
      </p:sp>
      <p:sp>
        <p:nvSpPr>
          <p:cNvPr id="3" name="Content Placeholder 2"/>
          <p:cNvSpPr>
            <a:spLocks noGrp="1"/>
          </p:cNvSpPr>
          <p:nvPr>
            <p:ph sz="half" idx="1"/>
          </p:nvPr>
        </p:nvSpPr>
        <p:spPr>
          <a:xfrm>
            <a:off x="228600" y="1600200"/>
            <a:ext cx="3581400" cy="1142999"/>
          </a:xfrm>
        </p:spPr>
        <p:txBody>
          <a:bodyPr>
            <a:normAutofit fontScale="92500" lnSpcReduction="10000"/>
          </a:bodyPr>
          <a:lstStyle/>
          <a:p>
            <a:pPr>
              <a:buFont typeface="Wingdings" panose="05000000000000000000" pitchFamily="2" charset="2"/>
              <a:buChar char="q"/>
            </a:pPr>
            <a:r>
              <a:rPr lang="en-US" sz="2000" dirty="0" smtClean="0"/>
              <a:t>Non-Profit manages event &amp; </a:t>
            </a:r>
            <a:r>
              <a:rPr lang="en-US" sz="2000" b="1" dirty="0" smtClean="0"/>
              <a:t>Distributors</a:t>
            </a:r>
            <a:endParaRPr lang="en-US" sz="2000" b="1" dirty="0"/>
          </a:p>
        </p:txBody>
      </p:sp>
      <p:sp>
        <p:nvSpPr>
          <p:cNvPr id="4" name="Content Placeholder 3"/>
          <p:cNvSpPr>
            <a:spLocks noGrp="1"/>
          </p:cNvSpPr>
          <p:nvPr>
            <p:ph sz="half" idx="2"/>
          </p:nvPr>
        </p:nvSpPr>
        <p:spPr>
          <a:xfrm>
            <a:off x="3886200" y="1600200"/>
            <a:ext cx="5029200" cy="5105400"/>
          </a:xfrm>
        </p:spPr>
        <p:txBody>
          <a:bodyPr>
            <a:normAutofit fontScale="92500" lnSpcReduction="10000"/>
          </a:bodyPr>
          <a:lstStyle/>
          <a:p>
            <a:pPr marL="0" indent="0" algn="ctr">
              <a:buNone/>
            </a:pPr>
            <a:r>
              <a:rPr lang="en-US" sz="2000" b="1" dirty="0" smtClean="0"/>
              <a:t>B. Distributors</a:t>
            </a:r>
          </a:p>
          <a:p>
            <a:pPr marL="0" indent="0">
              <a:buNone/>
            </a:pPr>
            <a:r>
              <a:rPr lang="en-US" sz="2000" b="1" dirty="0" smtClean="0"/>
              <a:t>Key Role</a:t>
            </a:r>
            <a:r>
              <a:rPr lang="en-US" sz="2000" dirty="0" smtClean="0"/>
              <a:t>: Support to Non-Profit not Distributor’s Event</a:t>
            </a:r>
          </a:p>
          <a:p>
            <a:pPr>
              <a:buFont typeface="Wingdings" panose="05000000000000000000" pitchFamily="2" charset="2"/>
              <a:buChar char="ü"/>
            </a:pPr>
            <a:r>
              <a:rPr lang="en-US" sz="2000" dirty="0" smtClean="0"/>
              <a:t>Allowed to sell product at wholesale to Non-Profit</a:t>
            </a:r>
          </a:p>
          <a:p>
            <a:pPr>
              <a:buFont typeface="Wingdings" panose="05000000000000000000" pitchFamily="2" charset="2"/>
              <a:buChar char="ü"/>
            </a:pPr>
            <a:r>
              <a:rPr lang="en-US" sz="2000" dirty="0" smtClean="0"/>
              <a:t>Allowed to accept returns</a:t>
            </a:r>
          </a:p>
          <a:p>
            <a:pPr>
              <a:buFont typeface="Wingdings" panose="05000000000000000000" pitchFamily="2" charset="2"/>
              <a:buChar char="ü"/>
            </a:pPr>
            <a:r>
              <a:rPr lang="en-US" sz="2000" dirty="0" smtClean="0"/>
              <a:t>Allowed to directly pay for 3</a:t>
            </a:r>
            <a:r>
              <a:rPr lang="en-US" sz="2000" baseline="30000" dirty="0" smtClean="0"/>
              <a:t>rd</a:t>
            </a:r>
            <a:r>
              <a:rPr lang="en-US" sz="2000" dirty="0" smtClean="0"/>
              <a:t> party advertising for event</a:t>
            </a:r>
          </a:p>
          <a:p>
            <a:pPr>
              <a:buFont typeface="Wingdings" panose="05000000000000000000" pitchFamily="2" charset="2"/>
              <a:buChar char="ü"/>
            </a:pPr>
            <a:r>
              <a:rPr lang="en-US" sz="2000" dirty="0" smtClean="0"/>
              <a:t>Allowed to pour </a:t>
            </a:r>
            <a:r>
              <a:rPr lang="en-US" sz="2000" dirty="0"/>
              <a:t>s</a:t>
            </a:r>
            <a:r>
              <a:rPr lang="en-US" sz="2000" dirty="0" smtClean="0"/>
              <a:t>pirits at event</a:t>
            </a:r>
          </a:p>
          <a:p>
            <a:pPr>
              <a:buFont typeface="Wingdings" panose="05000000000000000000" pitchFamily="2" charset="2"/>
              <a:buChar char="ü"/>
            </a:pPr>
            <a:r>
              <a:rPr lang="en-US" sz="2000" dirty="0"/>
              <a:t>Allowed to pour </a:t>
            </a:r>
            <a:r>
              <a:rPr lang="en-US" sz="2000" dirty="0" smtClean="0"/>
              <a:t>beer and wine at exhibitions </a:t>
            </a:r>
            <a:r>
              <a:rPr lang="en-US" sz="2000" dirty="0"/>
              <a:t>&amp; judging </a:t>
            </a:r>
            <a:r>
              <a:rPr lang="en-US" sz="2000" dirty="0" smtClean="0"/>
              <a:t>events</a:t>
            </a:r>
          </a:p>
          <a:p>
            <a:pPr>
              <a:buFont typeface="Wingdings" panose="05000000000000000000" pitchFamily="2" charset="2"/>
              <a:buChar char="ü"/>
            </a:pPr>
            <a:r>
              <a:rPr lang="en-US" sz="2000" dirty="0" smtClean="0"/>
              <a:t>May </a:t>
            </a:r>
            <a:r>
              <a:rPr lang="en-US" sz="2000" u="sng" dirty="0" smtClean="0"/>
              <a:t>only</a:t>
            </a:r>
            <a:r>
              <a:rPr lang="en-US" sz="2000" dirty="0" smtClean="0"/>
              <a:t> donate spirits to 501 C (3)/(6)</a:t>
            </a:r>
          </a:p>
          <a:p>
            <a:pPr marL="0" indent="0">
              <a:buNone/>
            </a:pPr>
            <a:r>
              <a:rPr lang="en-US" sz="2000" b="1" dirty="0" smtClean="0">
                <a:solidFill>
                  <a:srgbClr val="FF0000"/>
                </a:solidFill>
              </a:rPr>
              <a:t>X  Cannot sell to public</a:t>
            </a:r>
          </a:p>
          <a:p>
            <a:pPr marL="0" indent="0">
              <a:buNone/>
            </a:pPr>
            <a:r>
              <a:rPr lang="en-US" sz="2000" b="1" dirty="0" smtClean="0">
                <a:solidFill>
                  <a:srgbClr val="FF0000"/>
                </a:solidFill>
              </a:rPr>
              <a:t>X  Cannot extend credit</a:t>
            </a:r>
          </a:p>
          <a:p>
            <a:pPr marL="0" indent="0">
              <a:buNone/>
            </a:pPr>
            <a:r>
              <a:rPr lang="en-US" sz="2000" b="1" dirty="0" smtClean="0"/>
              <a:t>Note</a:t>
            </a:r>
            <a:r>
              <a:rPr lang="en-US" sz="2000" dirty="0" smtClean="0"/>
              <a:t>: Distributor or representative must have an Agents license if representing a specific brand at event.</a:t>
            </a:r>
          </a:p>
          <a:p>
            <a:pPr marL="0" indent="0">
              <a:buNone/>
            </a:pPr>
            <a:endParaRPr lang="en-US" sz="2000" dirty="0"/>
          </a:p>
        </p:txBody>
      </p:sp>
      <p:sp>
        <p:nvSpPr>
          <p:cNvPr id="5" name="Date Placeholder 4"/>
          <p:cNvSpPr>
            <a:spLocks noGrp="1"/>
          </p:cNvSpPr>
          <p:nvPr>
            <p:ph type="dt" sz="half" idx="10"/>
          </p:nvPr>
        </p:nvSpPr>
        <p:spPr/>
        <p:txBody>
          <a:bodyPr/>
          <a:lstStyle/>
          <a:p>
            <a:fld id="{B2A4A7A4-F5CD-4169-BFC9-52ACCBD46F13}" type="datetime1">
              <a:rPr lang="en-US" smtClean="0"/>
              <a:t>10/7/2014</a:t>
            </a:fld>
            <a:endParaRPr lang="en-US" dirty="0"/>
          </a:p>
        </p:txBody>
      </p:sp>
      <p:sp>
        <p:nvSpPr>
          <p:cNvPr id="6" name="Slide Number Placeholder 5"/>
          <p:cNvSpPr>
            <a:spLocks noGrp="1"/>
          </p:cNvSpPr>
          <p:nvPr>
            <p:ph type="sldNum" sz="quarter" idx="12"/>
          </p:nvPr>
        </p:nvSpPr>
        <p:spPr/>
        <p:txBody>
          <a:bodyPr/>
          <a:lstStyle/>
          <a:p>
            <a:fld id="{42801D8A-A239-4AFD-A0FB-15EDCC189FDB}" type="slidenum">
              <a:rPr lang="en-US" smtClean="0"/>
              <a:t>31</a:t>
            </a:fld>
            <a:endParaRPr lang="en-US" dirty="0"/>
          </a:p>
        </p:txBody>
      </p:sp>
      <p:pic>
        <p:nvPicPr>
          <p:cNvPr id="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958" y="2435315"/>
            <a:ext cx="3279685" cy="3279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1" y="3703328"/>
            <a:ext cx="1594536" cy="155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4864" y="2971800"/>
            <a:ext cx="1247336" cy="1393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262577">
            <a:off x="113111" y="5654492"/>
            <a:ext cx="2481772" cy="634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06349" y="5791199"/>
            <a:ext cx="1212821" cy="9961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856474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76200" y="152400"/>
            <a:ext cx="8915400" cy="685800"/>
          </a:xfrm>
        </p:spPr>
        <p:txBody>
          <a:bodyPr>
            <a:normAutofit/>
          </a:bodyPr>
          <a:lstStyle/>
          <a:p>
            <a:pPr eaLnBrk="1" hangingPunct="1"/>
            <a:r>
              <a:rPr lang="en-US" altLang="en-US" sz="2800" b="1" dirty="0" smtClean="0"/>
              <a:t>Non-Profit Corporation</a:t>
            </a:r>
            <a:r>
              <a:rPr lang="en-US" altLang="en-US" sz="2800" dirty="0" smtClean="0"/>
              <a:t>-Special Occasion License Checklist </a:t>
            </a:r>
          </a:p>
        </p:txBody>
      </p:sp>
      <p:pic>
        <p:nvPicPr>
          <p:cNvPr id="18435" name="Picture 6"/>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
                    </a14:imgEffect>
                  </a14:imgLayer>
                </a14:imgProps>
              </a:ext>
              <a:ext uri="{28A0092B-C50C-407E-A947-70E740481C1C}">
                <a14:useLocalDpi xmlns:a14="http://schemas.microsoft.com/office/drawing/2010/main" val="0"/>
              </a:ext>
            </a:extLst>
          </a:blip>
          <a:srcRect/>
          <a:stretch>
            <a:fillRect/>
          </a:stretch>
        </p:blipFill>
        <p:spPr bwMode="auto">
          <a:xfrm>
            <a:off x="1143000" y="2810918"/>
            <a:ext cx="2743200" cy="2453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6"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66455" y="3183162"/>
            <a:ext cx="1752600" cy="1708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1200" y="3313545"/>
            <a:ext cx="6477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8441" name="Object 14"/>
          <p:cNvGraphicFramePr>
            <a:graphicFrameLocks noChangeAspect="1"/>
          </p:cNvGraphicFramePr>
          <p:nvPr>
            <p:extLst>
              <p:ext uri="{D42A27DB-BD31-4B8C-83A1-F6EECF244321}">
                <p14:modId xmlns:p14="http://schemas.microsoft.com/office/powerpoint/2010/main" val="1455310014"/>
              </p:ext>
            </p:extLst>
          </p:nvPr>
        </p:nvGraphicFramePr>
        <p:xfrm>
          <a:off x="4551871" y="821539"/>
          <a:ext cx="4505036" cy="2417619"/>
        </p:xfrm>
        <a:graphic>
          <a:graphicData uri="http://schemas.openxmlformats.org/presentationml/2006/ole">
            <mc:AlternateContent xmlns:mc="http://schemas.openxmlformats.org/markup-compatibility/2006">
              <mc:Choice xmlns:v="urn:schemas-microsoft-com:vml" Requires="v">
                <p:oleObj spid="_x0000_s7380" name="Visio" r:id="rId7" imgW="3917894" imgH="2480549" progId="Visio.Drawing.11">
                  <p:link updateAutomatic="1"/>
                </p:oleObj>
              </mc:Choice>
              <mc:Fallback>
                <p:oleObj name="Visio" r:id="rId7" imgW="3917894" imgH="2480549" progId="Visio.Drawing.11">
                  <p:link updateAutomatic="1"/>
                  <p:pic>
                    <p:nvPicPr>
                      <p:cNvPr id="0" name=""/>
                      <p:cNvPicPr>
                        <a:picLocks noChangeAspect="1" noChangeArrowheads="1"/>
                      </p:cNvPicPr>
                      <p:nvPr/>
                    </p:nvPicPr>
                    <p:blipFill>
                      <a:blip r:embed="rId8"/>
                      <a:srcRect/>
                      <a:stretch>
                        <a:fillRect/>
                      </a:stretch>
                    </p:blipFill>
                    <p:spPr bwMode="auto">
                      <a:xfrm>
                        <a:off x="4551871" y="821539"/>
                        <a:ext cx="4505036" cy="2417619"/>
                      </a:xfrm>
                      <a:prstGeom prst="rect">
                        <a:avLst/>
                      </a:prstGeom>
                      <a:noFill/>
                      <a:ln>
                        <a:noFill/>
                      </a:ln>
                      <a:effectLst/>
                    </p:spPr>
                  </p:pic>
                </p:oleObj>
              </mc:Fallback>
            </mc:AlternateContent>
          </a:graphicData>
        </a:graphic>
      </p:graphicFrame>
      <p:graphicFrame>
        <p:nvGraphicFramePr>
          <p:cNvPr id="18442" name="Object 15"/>
          <p:cNvGraphicFramePr>
            <a:graphicFrameLocks noChangeAspect="1"/>
          </p:cNvGraphicFramePr>
          <p:nvPr>
            <p:extLst>
              <p:ext uri="{D42A27DB-BD31-4B8C-83A1-F6EECF244321}">
                <p14:modId xmlns:p14="http://schemas.microsoft.com/office/powerpoint/2010/main" val="2563202054"/>
              </p:ext>
            </p:extLst>
          </p:nvPr>
        </p:nvGraphicFramePr>
        <p:xfrm>
          <a:off x="4567636" y="3250483"/>
          <a:ext cx="4500164" cy="2035175"/>
        </p:xfrm>
        <a:graphic>
          <a:graphicData uri="http://schemas.openxmlformats.org/presentationml/2006/ole">
            <mc:AlternateContent xmlns:mc="http://schemas.openxmlformats.org/markup-compatibility/2006">
              <mc:Choice xmlns:v="urn:schemas-microsoft-com:vml" Requires="v">
                <p:oleObj spid="_x0000_s7381" name="Visio" r:id="rId9" imgW="4031992" imgH="1860479" progId="Visio.Drawing.11">
                  <p:link updateAutomatic="1"/>
                </p:oleObj>
              </mc:Choice>
              <mc:Fallback>
                <p:oleObj name="Visio" r:id="rId9" imgW="4031992" imgH="1860479" progId="Visio.Drawing.11">
                  <p:link updateAutomatic="1"/>
                  <p:pic>
                    <p:nvPicPr>
                      <p:cNvPr id="0" name=""/>
                      <p:cNvPicPr>
                        <a:picLocks noChangeAspect="1" noChangeArrowheads="1"/>
                      </p:cNvPicPr>
                      <p:nvPr/>
                    </p:nvPicPr>
                    <p:blipFill>
                      <a:blip r:embed="rId10"/>
                      <a:srcRect/>
                      <a:stretch>
                        <a:fillRect/>
                      </a:stretch>
                    </p:blipFill>
                    <p:spPr bwMode="auto">
                      <a:xfrm>
                        <a:off x="4567636" y="3250483"/>
                        <a:ext cx="4500164" cy="2035175"/>
                      </a:xfrm>
                      <a:prstGeom prst="rect">
                        <a:avLst/>
                      </a:prstGeom>
                      <a:noFill/>
                      <a:ln>
                        <a:noFill/>
                      </a:ln>
                      <a:effectLst/>
                    </p:spPr>
                  </p:pic>
                </p:oleObj>
              </mc:Fallback>
            </mc:AlternateContent>
          </a:graphicData>
        </a:graphic>
      </p:graphicFrame>
      <p:graphicFrame>
        <p:nvGraphicFramePr>
          <p:cNvPr id="18443" name="Object 16"/>
          <p:cNvGraphicFramePr>
            <a:graphicFrameLocks noChangeAspect="1"/>
          </p:cNvGraphicFramePr>
          <p:nvPr>
            <p:extLst>
              <p:ext uri="{D42A27DB-BD31-4B8C-83A1-F6EECF244321}">
                <p14:modId xmlns:p14="http://schemas.microsoft.com/office/powerpoint/2010/main" val="1097106109"/>
              </p:ext>
            </p:extLst>
          </p:nvPr>
        </p:nvGraphicFramePr>
        <p:xfrm>
          <a:off x="4580983" y="5310188"/>
          <a:ext cx="4486817" cy="1547812"/>
        </p:xfrm>
        <a:graphic>
          <a:graphicData uri="http://schemas.openxmlformats.org/presentationml/2006/ole">
            <mc:AlternateContent xmlns:mc="http://schemas.openxmlformats.org/markup-compatibility/2006">
              <mc:Choice xmlns:v="urn:schemas-microsoft-com:vml" Requires="v">
                <p:oleObj spid="_x0000_s7382" name="Visio" r:id="rId11" imgW="4146359" imgH="1547607" progId="Visio.Drawing.11">
                  <p:link updateAutomatic="1"/>
                </p:oleObj>
              </mc:Choice>
              <mc:Fallback>
                <p:oleObj name="Visio" r:id="rId11" imgW="4146359" imgH="1547607" progId="Visio.Drawing.11">
                  <p:link updateAutomatic="1"/>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580983" y="5310188"/>
                        <a:ext cx="4486817" cy="1547812"/>
                      </a:xfrm>
                      <a:prstGeom prst="rect">
                        <a:avLst/>
                      </a:prstGeom>
                      <a:noFill/>
                      <a:ln>
                        <a:noFill/>
                      </a:ln>
                      <a:effectLst/>
                    </p:spPr>
                  </p:pic>
                </p:oleObj>
              </mc:Fallback>
            </mc:AlternateContent>
          </a:graphicData>
        </a:graphic>
      </p:graphicFrame>
      <p:graphicFrame>
        <p:nvGraphicFramePr>
          <p:cNvPr id="18445" name="Object 18"/>
          <p:cNvGraphicFramePr>
            <a:graphicFrameLocks noChangeAspect="1"/>
          </p:cNvGraphicFramePr>
          <p:nvPr>
            <p:extLst>
              <p:ext uri="{D42A27DB-BD31-4B8C-83A1-F6EECF244321}">
                <p14:modId xmlns:p14="http://schemas.microsoft.com/office/powerpoint/2010/main" val="3853370266"/>
              </p:ext>
            </p:extLst>
          </p:nvPr>
        </p:nvGraphicFramePr>
        <p:xfrm>
          <a:off x="381000" y="914400"/>
          <a:ext cx="3783636" cy="1722583"/>
        </p:xfrm>
        <a:graphic>
          <a:graphicData uri="http://schemas.openxmlformats.org/presentationml/2006/ole">
            <mc:AlternateContent xmlns:mc="http://schemas.openxmlformats.org/markup-compatibility/2006">
              <mc:Choice xmlns:v="urn:schemas-microsoft-com:vml" Requires="v">
                <p:oleObj spid="_x0000_s7383" name="Visio" r:id="rId13" imgW="2546294" imgH="1537340" progId="Visio.Drawing.11">
                  <p:link updateAutomatic="1"/>
                </p:oleObj>
              </mc:Choice>
              <mc:Fallback>
                <p:oleObj name="Visio" r:id="rId13" imgW="2546294" imgH="1537340" progId="Visio.Drawing.11">
                  <p:link updateAutomatic="1"/>
                  <p:pic>
                    <p:nvPicPr>
                      <p:cNvPr id="0" name=""/>
                      <p:cNvPicPr>
                        <a:picLocks noChangeAspect="1" noChangeArrowheads="1"/>
                      </p:cNvPicPr>
                      <p:nvPr/>
                    </p:nvPicPr>
                    <p:blipFill>
                      <a:blip r:embed="rId14"/>
                      <a:srcRect/>
                      <a:stretch>
                        <a:fillRect/>
                      </a:stretch>
                    </p:blipFill>
                    <p:spPr bwMode="auto">
                      <a:xfrm>
                        <a:off x="381000" y="914400"/>
                        <a:ext cx="3783636" cy="1722583"/>
                      </a:xfrm>
                      <a:prstGeom prst="rect">
                        <a:avLst/>
                      </a:prstGeom>
                      <a:noFill/>
                      <a:ln>
                        <a:noFill/>
                      </a:ln>
                      <a:effectLst/>
                    </p:spPr>
                  </p:pic>
                </p:oleObj>
              </mc:Fallback>
            </mc:AlternateContent>
          </a:graphicData>
        </a:graphic>
      </p:graphicFrame>
      <p:graphicFrame>
        <p:nvGraphicFramePr>
          <p:cNvPr id="18444" name="Object 17"/>
          <p:cNvGraphicFramePr>
            <a:graphicFrameLocks noChangeAspect="1"/>
          </p:cNvGraphicFramePr>
          <p:nvPr>
            <p:extLst>
              <p:ext uri="{D42A27DB-BD31-4B8C-83A1-F6EECF244321}">
                <p14:modId xmlns:p14="http://schemas.microsoft.com/office/powerpoint/2010/main" val="3529500784"/>
              </p:ext>
            </p:extLst>
          </p:nvPr>
        </p:nvGraphicFramePr>
        <p:xfrm>
          <a:off x="304800" y="5263972"/>
          <a:ext cx="3733800" cy="1594028"/>
        </p:xfrm>
        <a:graphic>
          <a:graphicData uri="http://schemas.openxmlformats.org/presentationml/2006/ole">
            <mc:AlternateContent xmlns:mc="http://schemas.openxmlformats.org/markup-compatibility/2006">
              <mc:Choice xmlns:v="urn:schemas-microsoft-com:vml" Requires="v">
                <p:oleObj spid="_x0000_s7384" name="Visio" r:id="rId15" imgW="4489192" imgH="2317628" progId="Visio.Drawing.11">
                  <p:link updateAutomatic="1"/>
                </p:oleObj>
              </mc:Choice>
              <mc:Fallback>
                <p:oleObj name="Visio" r:id="rId15" imgW="4489192" imgH="2317628" progId="Visio.Drawing.11">
                  <p:link updateAutomatic="1"/>
                  <p:pic>
                    <p:nvPicPr>
                      <p:cNvPr id="0" name=""/>
                      <p:cNvPicPr>
                        <a:picLocks noChangeAspect="1" noChangeArrowheads="1"/>
                      </p:cNvPicPr>
                      <p:nvPr/>
                    </p:nvPicPr>
                    <p:blipFill>
                      <a:blip r:embed="rId16"/>
                      <a:srcRect/>
                      <a:stretch>
                        <a:fillRect/>
                      </a:stretch>
                    </p:blipFill>
                    <p:spPr bwMode="auto">
                      <a:xfrm>
                        <a:off x="304800" y="5263972"/>
                        <a:ext cx="3733800" cy="1594028"/>
                      </a:xfrm>
                      <a:prstGeom prst="rect">
                        <a:avLst/>
                      </a:prstGeom>
                      <a:noFill/>
                      <a:ln>
                        <a:noFill/>
                      </a:ln>
                      <a:effectLst/>
                      <a:extLst/>
                    </p:spPr>
                  </p:pic>
                </p:oleObj>
              </mc:Fallback>
            </mc:AlternateContent>
          </a:graphicData>
        </a:graphic>
      </p:graphicFrame>
      <p:pic>
        <p:nvPicPr>
          <p:cNvPr id="16" name="Picture 11"/>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rot="20184138">
            <a:off x="3906869" y="4156547"/>
            <a:ext cx="590043" cy="397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11"/>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rot="2497911">
            <a:off x="3644656" y="4812163"/>
            <a:ext cx="933235" cy="364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1"/>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rot="16659665">
            <a:off x="3734245" y="3500195"/>
            <a:ext cx="964024" cy="536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44252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idx="4294967295"/>
          </p:nvPr>
        </p:nvSpPr>
        <p:spPr>
          <a:xfrm>
            <a:off x="990600" y="1981200"/>
            <a:ext cx="7010400" cy="3429000"/>
          </a:xfrm>
        </p:spPr>
        <p:txBody>
          <a:bodyPr>
            <a:normAutofit fontScale="90000"/>
          </a:bodyPr>
          <a:lstStyle/>
          <a:p>
            <a:pPr eaLnBrk="1" hangingPunct="1"/>
            <a:r>
              <a:rPr lang="en-US" altLang="en-US" sz="6000" b="1" dirty="0" smtClean="0"/>
              <a:t>Special Occasion FAQ?</a:t>
            </a:r>
            <a:br>
              <a:rPr lang="en-US" altLang="en-US" sz="6000" b="1" dirty="0" smtClean="0"/>
            </a:br>
            <a:r>
              <a:rPr lang="en-US" altLang="en-US" sz="6000" b="1" dirty="0" smtClean="0"/>
              <a:t>Please Test Your Knowledge &amp; Keep  </a:t>
            </a:r>
            <a:r>
              <a:rPr lang="en-US" altLang="en-US" sz="6000" b="1" dirty="0"/>
              <a:t>Y</a:t>
            </a:r>
            <a:r>
              <a:rPr lang="en-US" altLang="en-US" sz="6000" b="1" dirty="0" smtClean="0"/>
              <a:t>our Score</a:t>
            </a:r>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304800"/>
            <a:ext cx="2571750" cy="714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95198318"/>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304800"/>
            <a:ext cx="8610600" cy="1265238"/>
          </a:xfrm>
        </p:spPr>
        <p:txBody>
          <a:bodyPr>
            <a:normAutofit fontScale="90000"/>
          </a:bodyPr>
          <a:lstStyle/>
          <a:p>
            <a:pPr algn="ctr" eaLnBrk="1" fontAlgn="auto" hangingPunct="1">
              <a:spcAft>
                <a:spcPts val="0"/>
              </a:spcAft>
              <a:defRPr/>
            </a:pPr>
            <a:r>
              <a:rPr lang="en-US" dirty="0" smtClean="0"/>
              <a:t/>
            </a:r>
            <a:br>
              <a:rPr lang="en-US" dirty="0" smtClean="0"/>
            </a:br>
            <a:r>
              <a:rPr lang="en-US" b="1" dirty="0" smtClean="0"/>
              <a:t>What does the special occasion </a:t>
            </a:r>
            <a:br>
              <a:rPr lang="en-US" b="1" dirty="0" smtClean="0"/>
            </a:br>
            <a:r>
              <a:rPr lang="en-US" b="1" dirty="0" smtClean="0"/>
              <a:t>license allow</a:t>
            </a:r>
            <a:r>
              <a:rPr lang="en-US" sz="4900" b="1" dirty="0" smtClean="0"/>
              <a:t>? </a:t>
            </a:r>
            <a:r>
              <a:rPr lang="en-US" sz="5400" b="1" dirty="0" smtClean="0"/>
              <a:t/>
            </a:r>
            <a:br>
              <a:rPr lang="en-US" sz="5400" b="1" dirty="0" smtClean="0"/>
            </a:br>
            <a:endParaRPr lang="en-US" sz="6000" dirty="0"/>
          </a:p>
        </p:txBody>
      </p:sp>
      <p:sp>
        <p:nvSpPr>
          <p:cNvPr id="20483" name="Content Placeholder 4"/>
          <p:cNvSpPr>
            <a:spLocks noGrp="1"/>
          </p:cNvSpPr>
          <p:nvPr>
            <p:ph idx="1"/>
          </p:nvPr>
        </p:nvSpPr>
        <p:spPr>
          <a:xfrm>
            <a:off x="533400" y="2286000"/>
            <a:ext cx="8229600" cy="4419600"/>
          </a:xfrm>
        </p:spPr>
        <p:txBody>
          <a:bodyPr/>
          <a:lstStyle/>
          <a:p>
            <a:pPr eaLnBrk="1" hangingPunct="1">
              <a:buFont typeface="Wingdings" panose="05000000000000000000" pitchFamily="2" charset="2"/>
              <a:buChar char="ü"/>
            </a:pPr>
            <a:r>
              <a:rPr lang="en-US" altLang="en-US" sz="3600" i="1" dirty="0" smtClean="0"/>
              <a:t>The license allows a bona fide nonprofit organization to sell spirits, beer and wine by the individual serving for on-premises consumption at a specified date, time and place (i.e. fundraising dinner, gala event, auction, wine tasting).</a:t>
            </a:r>
          </a:p>
          <a:p>
            <a:pPr eaLnBrk="1" hangingPunct="1"/>
            <a:endParaRPr lang="en-US" altLang="en-US" dirty="0" smtClean="0"/>
          </a:p>
        </p:txBody>
      </p:sp>
    </p:spTree>
    <p:extLst>
      <p:ext uri="{BB962C8B-B14F-4D97-AF65-F5344CB8AC3E}">
        <p14:creationId xmlns:p14="http://schemas.microsoft.com/office/powerpoint/2010/main" val="18719510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304800"/>
            <a:ext cx="8153400" cy="1219200"/>
          </a:xfrm>
        </p:spPr>
        <p:txBody>
          <a:bodyPr>
            <a:normAutofit fontScale="90000"/>
          </a:bodyPr>
          <a:lstStyle/>
          <a:p>
            <a:pPr algn="ctr" eaLnBrk="1" hangingPunct="1"/>
            <a:r>
              <a:rPr lang="en-US" altLang="en-US" b="1" dirty="0" smtClean="0"/>
              <a:t>Who can apply for a special </a:t>
            </a:r>
            <a:br>
              <a:rPr lang="en-US" altLang="en-US" b="1" dirty="0" smtClean="0"/>
            </a:br>
            <a:r>
              <a:rPr lang="en-US" altLang="en-US" b="1" dirty="0" smtClean="0"/>
              <a:t>occasion license?</a:t>
            </a:r>
            <a:endParaRPr lang="en-US" altLang="en-US" dirty="0" smtClean="0"/>
          </a:p>
        </p:txBody>
      </p:sp>
      <p:sp>
        <p:nvSpPr>
          <p:cNvPr id="21507" name="Content Placeholder 2"/>
          <p:cNvSpPr>
            <a:spLocks noGrp="1"/>
          </p:cNvSpPr>
          <p:nvPr>
            <p:ph idx="1"/>
          </p:nvPr>
        </p:nvSpPr>
        <p:spPr>
          <a:xfrm>
            <a:off x="612775" y="2057400"/>
            <a:ext cx="8153400" cy="4038600"/>
          </a:xfrm>
        </p:spPr>
        <p:txBody>
          <a:bodyPr/>
          <a:lstStyle/>
          <a:p>
            <a:pPr eaLnBrk="1" hangingPunct="1">
              <a:buFont typeface="Wingdings" panose="05000000000000000000" pitchFamily="2" charset="2"/>
              <a:buChar char="ü"/>
            </a:pPr>
            <a:r>
              <a:rPr lang="en-US" altLang="en-US" sz="3600" i="1" dirty="0" smtClean="0"/>
              <a:t>A bona fide nonprofit organization is the only entity that can get a special occasion license. The organization is limited to 12 single-day events per calendar year.</a:t>
            </a:r>
          </a:p>
          <a:p>
            <a:pPr eaLnBrk="1" hangingPunct="1">
              <a:buFont typeface="Wingdings" pitchFamily="2" charset="2"/>
              <a:buNone/>
            </a:pPr>
            <a:endParaRPr lang="en-US" altLang="en-US" sz="3600" dirty="0" smtClean="0"/>
          </a:p>
          <a:p>
            <a:pPr eaLnBrk="1" hangingPunct="1"/>
            <a:endParaRPr lang="en-US" altLang="en-US" dirty="0" smtClean="0"/>
          </a:p>
        </p:txBody>
      </p:sp>
    </p:spTree>
    <p:extLst>
      <p:ext uri="{BB962C8B-B14F-4D97-AF65-F5344CB8AC3E}">
        <p14:creationId xmlns:p14="http://schemas.microsoft.com/office/powerpoint/2010/main" val="2076438577"/>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85800" y="228600"/>
            <a:ext cx="8153400" cy="1219200"/>
          </a:xfrm>
        </p:spPr>
        <p:txBody>
          <a:bodyPr>
            <a:normAutofit fontScale="90000"/>
          </a:bodyPr>
          <a:lstStyle/>
          <a:p>
            <a:pPr algn="ctr" eaLnBrk="1" hangingPunct="1"/>
            <a:r>
              <a:rPr lang="en-US" altLang="en-US" b="1" dirty="0" smtClean="0"/>
              <a:t>How can I apply for a special </a:t>
            </a:r>
            <a:br>
              <a:rPr lang="en-US" altLang="en-US" b="1" dirty="0" smtClean="0"/>
            </a:br>
            <a:r>
              <a:rPr lang="en-US" altLang="en-US" b="1" dirty="0" smtClean="0"/>
              <a:t>occasion license?</a:t>
            </a:r>
            <a:endParaRPr lang="en-US" altLang="en-US" dirty="0" smtClean="0"/>
          </a:p>
        </p:txBody>
      </p:sp>
      <p:sp>
        <p:nvSpPr>
          <p:cNvPr id="3" name="Content Placeholder 2"/>
          <p:cNvSpPr>
            <a:spLocks noGrp="1"/>
          </p:cNvSpPr>
          <p:nvPr>
            <p:ph idx="1"/>
          </p:nvPr>
        </p:nvSpPr>
        <p:spPr>
          <a:xfrm>
            <a:off x="612775" y="1600200"/>
            <a:ext cx="8153400" cy="5029200"/>
          </a:xfrm>
        </p:spPr>
        <p:txBody>
          <a:bodyPr>
            <a:normAutofit fontScale="92500" lnSpcReduction="20000"/>
          </a:bodyPr>
          <a:lstStyle/>
          <a:p>
            <a:pPr marL="320040" indent="-320040" eaLnBrk="1" fontAlgn="auto" hangingPunct="1">
              <a:spcAft>
                <a:spcPts val="0"/>
              </a:spcAft>
              <a:buFont typeface="Wingdings"/>
              <a:buNone/>
              <a:defRPr/>
            </a:pPr>
            <a:r>
              <a:rPr lang="en-US" dirty="0" smtClean="0"/>
              <a:t/>
            </a:r>
            <a:br>
              <a:rPr lang="en-US" dirty="0" smtClean="0"/>
            </a:br>
            <a:r>
              <a:rPr lang="en-US" i="1" dirty="0" smtClean="0"/>
              <a:t>Applications are </a:t>
            </a:r>
            <a:r>
              <a:rPr lang="en-US" i="1" dirty="0" smtClean="0">
                <a:hlinkClick r:id="rId2"/>
              </a:rPr>
              <a:t>available online</a:t>
            </a:r>
            <a:r>
              <a:rPr lang="en-US" i="1" dirty="0" smtClean="0"/>
              <a:t>. The cost is $60 per day, per location. The application and fee must be submitted 45 days before the event to:</a:t>
            </a:r>
          </a:p>
          <a:p>
            <a:pPr marL="320040" indent="-320040" eaLnBrk="1" fontAlgn="auto" hangingPunct="1">
              <a:spcAft>
                <a:spcPts val="0"/>
              </a:spcAft>
              <a:buFont typeface="Wingdings"/>
              <a:buChar char=""/>
              <a:defRPr/>
            </a:pPr>
            <a:r>
              <a:rPr lang="en-US" i="1" dirty="0" smtClean="0"/>
              <a:t>Washington State Liquor Control Board</a:t>
            </a:r>
            <a:br>
              <a:rPr lang="en-US" i="1" dirty="0" smtClean="0"/>
            </a:br>
            <a:r>
              <a:rPr lang="en-US" i="1" dirty="0" smtClean="0"/>
              <a:t>Licensing and Regulation Division</a:t>
            </a:r>
            <a:br>
              <a:rPr lang="en-US" i="1" dirty="0" smtClean="0"/>
            </a:br>
            <a:r>
              <a:rPr lang="en-US" i="1" dirty="0" smtClean="0"/>
              <a:t>P.O. Box 43085</a:t>
            </a:r>
            <a:br>
              <a:rPr lang="en-US" i="1" dirty="0" smtClean="0"/>
            </a:br>
            <a:r>
              <a:rPr lang="en-US" i="1" dirty="0" smtClean="0"/>
              <a:t>Olympia, WA 98504-3085</a:t>
            </a:r>
          </a:p>
          <a:p>
            <a:pPr marL="320040" indent="-320040" eaLnBrk="1" fontAlgn="auto" hangingPunct="1">
              <a:spcAft>
                <a:spcPts val="0"/>
              </a:spcAft>
              <a:buFont typeface="Wingdings"/>
              <a:buChar char=""/>
              <a:defRPr/>
            </a:pPr>
            <a:r>
              <a:rPr lang="en-US" i="1" dirty="0" smtClean="0"/>
              <a:t>The local authority (i.e. mayor or county executive) will be notified of your application and have the opportunity to weigh in on the application.</a:t>
            </a:r>
          </a:p>
        </p:txBody>
      </p:sp>
    </p:spTree>
    <p:extLst>
      <p:ext uri="{BB962C8B-B14F-4D97-AF65-F5344CB8AC3E}">
        <p14:creationId xmlns:p14="http://schemas.microsoft.com/office/powerpoint/2010/main" val="413838136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304800" y="228600"/>
            <a:ext cx="8763000" cy="1524000"/>
          </a:xfrm>
        </p:spPr>
        <p:txBody>
          <a:bodyPr/>
          <a:lstStyle/>
          <a:p>
            <a:pPr algn="ctr" eaLnBrk="1" hangingPunct="1"/>
            <a:r>
              <a:rPr lang="en-US" altLang="en-US" sz="3200" b="1" dirty="0" smtClean="0"/>
              <a:t>Can I have alcohol at an event if I’m a nonprofit and I didn’t get a special occasion license?</a:t>
            </a:r>
            <a:endParaRPr lang="en-US" altLang="en-US" sz="3200" dirty="0" smtClean="0"/>
          </a:p>
        </p:txBody>
      </p:sp>
      <p:sp>
        <p:nvSpPr>
          <p:cNvPr id="23555" name="Content Placeholder 2"/>
          <p:cNvSpPr>
            <a:spLocks noGrp="1"/>
          </p:cNvSpPr>
          <p:nvPr>
            <p:ph idx="1"/>
          </p:nvPr>
        </p:nvSpPr>
        <p:spPr/>
        <p:txBody>
          <a:bodyPr/>
          <a:lstStyle/>
          <a:p>
            <a:pPr eaLnBrk="1" hangingPunct="1">
              <a:buFont typeface="Wingdings" pitchFamily="2" charset="2"/>
              <a:buNone/>
            </a:pPr>
            <a:r>
              <a:rPr lang="en-US" altLang="en-US" b="1" dirty="0" smtClean="0"/>
              <a:t> </a:t>
            </a:r>
            <a:r>
              <a:rPr lang="en-US" altLang="en-US" dirty="0" smtClean="0"/>
              <a:t/>
            </a:r>
            <a:br>
              <a:rPr lang="en-US" altLang="en-US" dirty="0" smtClean="0"/>
            </a:br>
            <a:r>
              <a:rPr lang="en-US" altLang="en-US" sz="3600" b="1" i="1" u="sng" dirty="0" smtClean="0"/>
              <a:t>Yes</a:t>
            </a:r>
            <a:r>
              <a:rPr lang="en-US" altLang="en-US" sz="3600" i="1" dirty="0" smtClean="0"/>
              <a:t>, if you hire a caterer who is licensed to sell alcohol at events. The proceeds must go directly to the caterer, not the nonprofit. The caterer will need to notify their local liquor enforcement officer and advise them of this activity.</a:t>
            </a:r>
          </a:p>
          <a:p>
            <a:pPr eaLnBrk="1" hangingPunct="1"/>
            <a:endParaRPr lang="en-US" altLang="en-US" dirty="0" smtClean="0"/>
          </a:p>
        </p:txBody>
      </p:sp>
    </p:spTree>
    <p:extLst>
      <p:ext uri="{BB962C8B-B14F-4D97-AF65-F5344CB8AC3E}">
        <p14:creationId xmlns:p14="http://schemas.microsoft.com/office/powerpoint/2010/main" val="171105803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b="1" dirty="0" smtClean="0"/>
              <a:t>Can I use a banquet permit to sell alcohol at my nonprofit event?</a:t>
            </a:r>
            <a:endParaRPr lang="en-US" dirty="0"/>
          </a:p>
        </p:txBody>
      </p:sp>
      <p:sp>
        <p:nvSpPr>
          <p:cNvPr id="24579" name="Content Placeholder 2"/>
          <p:cNvSpPr>
            <a:spLocks noGrp="1"/>
          </p:cNvSpPr>
          <p:nvPr>
            <p:ph idx="1"/>
          </p:nvPr>
        </p:nvSpPr>
        <p:spPr/>
        <p:txBody>
          <a:bodyPr/>
          <a:lstStyle/>
          <a:p>
            <a:pPr eaLnBrk="1" hangingPunct="1">
              <a:buFont typeface="Wingdings" pitchFamily="2" charset="2"/>
              <a:buNone/>
            </a:pPr>
            <a:r>
              <a:rPr lang="en-US" altLang="en-US" dirty="0" smtClean="0"/>
              <a:t/>
            </a:r>
            <a:br>
              <a:rPr lang="en-US" altLang="en-US" dirty="0" smtClean="0"/>
            </a:br>
            <a:r>
              <a:rPr lang="en-US" altLang="en-US" sz="4000" b="1" i="1" u="sng" dirty="0" smtClean="0"/>
              <a:t>No</a:t>
            </a:r>
            <a:r>
              <a:rPr lang="en-US" altLang="en-US" sz="4000" i="1" dirty="0" smtClean="0"/>
              <a:t>, a banquet permit is for a private function where alcohol is provided to the guest for free. A banquet permit is not available for events that include alcohol sales to the public</a:t>
            </a:r>
            <a:r>
              <a:rPr lang="en-US" altLang="en-US" sz="4000" dirty="0" smtClean="0"/>
              <a:t>.</a:t>
            </a:r>
          </a:p>
          <a:p>
            <a:pPr eaLnBrk="1" hangingPunct="1"/>
            <a:endParaRPr lang="en-US" altLang="en-US" dirty="0" smtClean="0"/>
          </a:p>
        </p:txBody>
      </p:sp>
    </p:spTree>
    <p:extLst>
      <p:ext uri="{BB962C8B-B14F-4D97-AF65-F5344CB8AC3E}">
        <p14:creationId xmlns:p14="http://schemas.microsoft.com/office/powerpoint/2010/main" val="9950728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153400" cy="1219200"/>
          </a:xfrm>
        </p:spPr>
        <p:txBody>
          <a:bodyPr>
            <a:normAutofit fontScale="90000"/>
          </a:bodyPr>
          <a:lstStyle/>
          <a:p>
            <a:pPr algn="ctr" eaLnBrk="1" fontAlgn="auto" hangingPunct="1">
              <a:spcAft>
                <a:spcPts val="0"/>
              </a:spcAft>
              <a:defRPr/>
            </a:pPr>
            <a:r>
              <a:rPr lang="en-US" dirty="0"/>
              <a:t/>
            </a:r>
            <a:br>
              <a:rPr lang="en-US" dirty="0"/>
            </a:br>
            <a:r>
              <a:rPr lang="en-US" sz="4900" b="1" dirty="0" smtClean="0"/>
              <a:t>Where can I purchase alcohol if I am using a SOL? </a:t>
            </a:r>
            <a:r>
              <a:rPr lang="en-US" dirty="0" smtClean="0"/>
              <a:t/>
            </a:r>
            <a:br>
              <a:rPr lang="en-US" dirty="0" smtClean="0"/>
            </a:br>
            <a:endParaRPr lang="en-US" dirty="0"/>
          </a:p>
        </p:txBody>
      </p:sp>
      <p:sp>
        <p:nvSpPr>
          <p:cNvPr id="3" name="Content Placeholder 2"/>
          <p:cNvSpPr>
            <a:spLocks noGrp="1"/>
          </p:cNvSpPr>
          <p:nvPr>
            <p:ph idx="1"/>
          </p:nvPr>
        </p:nvSpPr>
        <p:spPr>
          <a:xfrm>
            <a:off x="533400" y="1600200"/>
            <a:ext cx="8305800" cy="4800600"/>
          </a:xfrm>
        </p:spPr>
        <p:txBody>
          <a:bodyPr>
            <a:normAutofit/>
          </a:bodyPr>
          <a:lstStyle/>
          <a:p>
            <a:pPr marL="320040" indent="-320040" eaLnBrk="1" fontAlgn="auto" hangingPunct="1">
              <a:spcAft>
                <a:spcPts val="0"/>
              </a:spcAft>
              <a:buFont typeface="Wingdings"/>
              <a:buChar char=""/>
              <a:defRPr/>
            </a:pPr>
            <a:endParaRPr lang="en-US" i="1" dirty="0" smtClean="0"/>
          </a:p>
          <a:p>
            <a:pPr eaLnBrk="1" fontAlgn="auto" hangingPunct="1">
              <a:spcAft>
                <a:spcPts val="0"/>
              </a:spcAft>
              <a:buFont typeface="Wingdings" panose="05000000000000000000" pitchFamily="2" charset="2"/>
              <a:buChar char=""/>
              <a:defRPr/>
            </a:pPr>
            <a:r>
              <a:rPr lang="en-US" sz="3600" i="1" dirty="0" smtClean="0"/>
              <a:t>Spirits, beer </a:t>
            </a:r>
            <a:r>
              <a:rPr lang="en-US" sz="3600" i="1" dirty="0"/>
              <a:t>or wine distributor </a:t>
            </a:r>
          </a:p>
          <a:p>
            <a:pPr eaLnBrk="1" fontAlgn="auto" hangingPunct="1">
              <a:spcAft>
                <a:spcPts val="0"/>
              </a:spcAft>
              <a:buFont typeface="Wingdings" panose="05000000000000000000" pitchFamily="2" charset="2"/>
              <a:buChar char=""/>
              <a:defRPr/>
            </a:pPr>
            <a:r>
              <a:rPr lang="en-US" sz="3600" i="1" dirty="0" smtClean="0"/>
              <a:t>Distillery, brewery </a:t>
            </a:r>
            <a:r>
              <a:rPr lang="en-US" sz="3600" i="1" dirty="0"/>
              <a:t>or winery </a:t>
            </a:r>
          </a:p>
          <a:p>
            <a:pPr>
              <a:buFont typeface="Wingdings" panose="05000000000000000000" pitchFamily="2" charset="2"/>
              <a:buChar char=""/>
              <a:defRPr/>
            </a:pPr>
            <a:r>
              <a:rPr lang="en-US" sz="3600" i="1" dirty="0" smtClean="0"/>
              <a:t>Certificate </a:t>
            </a:r>
            <a:r>
              <a:rPr lang="en-US" sz="3600" i="1" dirty="0"/>
              <a:t>of Approval Holder who can ship directly to Washington </a:t>
            </a:r>
            <a:r>
              <a:rPr lang="en-US" sz="3600" i="1" dirty="0" smtClean="0"/>
              <a:t>retailers </a:t>
            </a:r>
          </a:p>
          <a:p>
            <a:pPr>
              <a:buFont typeface="Wingdings" panose="05000000000000000000" pitchFamily="2" charset="2"/>
              <a:buChar char=""/>
              <a:defRPr/>
            </a:pPr>
            <a:r>
              <a:rPr lang="en-US" sz="3600" i="1" dirty="0"/>
              <a:t>Licensed retailer </a:t>
            </a:r>
          </a:p>
          <a:p>
            <a:pPr marL="0" indent="0" eaLnBrk="1" fontAlgn="auto" hangingPunct="1">
              <a:spcAft>
                <a:spcPts val="0"/>
              </a:spcAft>
              <a:buNone/>
              <a:defRPr/>
            </a:pPr>
            <a:endParaRPr lang="en-US" i="1" dirty="0"/>
          </a:p>
          <a:p>
            <a:pPr marL="0" indent="0" eaLnBrk="1" fontAlgn="auto" hangingPunct="1">
              <a:spcAft>
                <a:spcPts val="0"/>
              </a:spcAft>
              <a:buNone/>
              <a:defRPr/>
            </a:pPr>
            <a:endParaRPr lang="en-US" dirty="0"/>
          </a:p>
        </p:txBody>
      </p:sp>
    </p:spTree>
    <p:extLst>
      <p:ext uri="{BB962C8B-B14F-4D97-AF65-F5344CB8AC3E}">
        <p14:creationId xmlns:p14="http://schemas.microsoft.com/office/powerpoint/2010/main" val="80812388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Local Authority Notification</a:t>
            </a:r>
            <a:endParaRPr lang="en-US" dirty="0"/>
          </a:p>
        </p:txBody>
      </p:sp>
      <p:sp>
        <p:nvSpPr>
          <p:cNvPr id="3" name="Content Placeholder 2"/>
          <p:cNvSpPr>
            <a:spLocks noGrp="1"/>
          </p:cNvSpPr>
          <p:nvPr>
            <p:ph idx="1"/>
          </p:nvPr>
        </p:nvSpPr>
        <p:spPr/>
        <p:txBody>
          <a:bodyPr/>
          <a:lstStyle/>
          <a:p>
            <a:r>
              <a:rPr lang="en-US" dirty="0"/>
              <a:t>The WSLCB is required to notify the city or county authority (i.e. mayor) of the date, time, and location of your event.</a:t>
            </a:r>
          </a:p>
          <a:p>
            <a:r>
              <a:rPr lang="en-US" dirty="0"/>
              <a:t> The local authority has 20 days to respond with an approval or objection to your application.</a:t>
            </a:r>
          </a:p>
          <a:p>
            <a:endParaRPr lang="en-US" dirty="0"/>
          </a:p>
        </p:txBody>
      </p:sp>
      <p:sp>
        <p:nvSpPr>
          <p:cNvPr id="4" name="Date Placeholder 3"/>
          <p:cNvSpPr>
            <a:spLocks noGrp="1"/>
          </p:cNvSpPr>
          <p:nvPr>
            <p:ph type="dt" sz="half" idx="10"/>
          </p:nvPr>
        </p:nvSpPr>
        <p:spPr/>
        <p:txBody>
          <a:bodyPr/>
          <a:lstStyle/>
          <a:p>
            <a:fld id="{9071D2FB-70FA-43C9-A5E0-DC97DF47A1D8}" type="datetime1">
              <a:rPr lang="en-US" smtClean="0"/>
              <a:t>10/7/2014</a:t>
            </a:fld>
            <a:endParaRPr lang="en-US" dirty="0"/>
          </a:p>
        </p:txBody>
      </p:sp>
      <p:sp>
        <p:nvSpPr>
          <p:cNvPr id="5" name="Slide Number Placeholder 4"/>
          <p:cNvSpPr>
            <a:spLocks noGrp="1"/>
          </p:cNvSpPr>
          <p:nvPr>
            <p:ph type="sldNum" sz="quarter" idx="12"/>
          </p:nvPr>
        </p:nvSpPr>
        <p:spPr/>
        <p:txBody>
          <a:bodyPr/>
          <a:lstStyle/>
          <a:p>
            <a:fld id="{42801D8A-A239-4AFD-A0FB-15EDCC189FDB}" type="slidenum">
              <a:rPr lang="en-US" smtClean="0"/>
              <a:t>4</a:t>
            </a:fld>
            <a:endParaRPr lang="en-US" dirty="0"/>
          </a:p>
        </p:txBody>
      </p:sp>
    </p:spTree>
    <p:extLst>
      <p:ext uri="{BB962C8B-B14F-4D97-AF65-F5344CB8AC3E}">
        <p14:creationId xmlns:p14="http://schemas.microsoft.com/office/powerpoint/2010/main" val="346465639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altLang="en-US" b="1" dirty="0" smtClean="0"/>
              <a:t>Can I receive alcohol donations?</a:t>
            </a:r>
            <a:endParaRPr lang="en-US" altLang="en-US" dirty="0" smtClean="0"/>
          </a:p>
        </p:txBody>
      </p:sp>
      <p:sp>
        <p:nvSpPr>
          <p:cNvPr id="26627" name="Content Placeholder 2"/>
          <p:cNvSpPr>
            <a:spLocks noGrp="1"/>
          </p:cNvSpPr>
          <p:nvPr>
            <p:ph idx="1"/>
          </p:nvPr>
        </p:nvSpPr>
        <p:spPr>
          <a:xfrm>
            <a:off x="457200" y="1447800"/>
            <a:ext cx="8229600" cy="4678363"/>
          </a:xfrm>
        </p:spPr>
        <p:txBody>
          <a:bodyPr/>
          <a:lstStyle/>
          <a:p>
            <a:pPr eaLnBrk="1" hangingPunct="1">
              <a:buFont typeface="Wingdings" pitchFamily="2" charset="2"/>
              <a:buNone/>
            </a:pPr>
            <a:r>
              <a:rPr lang="en-US" altLang="en-US" dirty="0" smtClean="0"/>
              <a:t/>
            </a:r>
            <a:br>
              <a:rPr lang="en-US" altLang="en-US" dirty="0" smtClean="0"/>
            </a:br>
            <a:r>
              <a:rPr lang="en-US" altLang="en-US" sz="4000" i="1" dirty="0" smtClean="0"/>
              <a:t>If you are a </a:t>
            </a:r>
            <a:r>
              <a:rPr lang="en-US" altLang="en-US" sz="4000" b="1" i="1" dirty="0"/>
              <a:t>N</a:t>
            </a:r>
            <a:r>
              <a:rPr lang="en-US" altLang="en-US" sz="4000" b="1" i="1" dirty="0" smtClean="0"/>
              <a:t>onprofit 501(C)(3) or (6), </a:t>
            </a:r>
            <a:r>
              <a:rPr lang="en-US" altLang="en-US" sz="4000" i="1" dirty="0" smtClean="0"/>
              <a:t>you may accept donated product from a </a:t>
            </a:r>
            <a:r>
              <a:rPr lang="en-US" altLang="en-US" sz="4000" i="1" dirty="0"/>
              <a:t>W</a:t>
            </a:r>
            <a:r>
              <a:rPr lang="en-US" altLang="en-US" sz="4000" i="1" dirty="0" smtClean="0"/>
              <a:t>inery, Brewery, Craft Distillery, Distributor (spirits only) or an accredited representative of a distillery. </a:t>
            </a:r>
            <a:endParaRPr lang="en-US" altLang="en-US" sz="4000" dirty="0" smtClean="0"/>
          </a:p>
        </p:txBody>
      </p:sp>
    </p:spTree>
    <p:extLst>
      <p:ext uri="{BB962C8B-B14F-4D97-AF65-F5344CB8AC3E}">
        <p14:creationId xmlns:p14="http://schemas.microsoft.com/office/powerpoint/2010/main" val="109829832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76200" y="304800"/>
            <a:ext cx="8991600" cy="1752600"/>
          </a:xfrm>
        </p:spPr>
        <p:txBody>
          <a:bodyPr>
            <a:noAutofit/>
          </a:bodyPr>
          <a:lstStyle/>
          <a:p>
            <a:pPr algn="ctr" eaLnBrk="1" fontAlgn="auto" hangingPunct="1">
              <a:spcAft>
                <a:spcPts val="0"/>
              </a:spcAft>
              <a:defRPr/>
            </a:pPr>
            <a:r>
              <a:rPr lang="en-US" sz="3600" b="1" dirty="0" smtClean="0"/>
              <a:t>Can I collect sponsorship money from a manufacturer or distributor to help me pay for my event?</a:t>
            </a:r>
            <a:endParaRPr lang="en-US" sz="3600" dirty="0" smtClean="0"/>
          </a:p>
        </p:txBody>
      </p:sp>
      <p:sp>
        <p:nvSpPr>
          <p:cNvPr id="27651" name="Content Placeholder 2"/>
          <p:cNvSpPr>
            <a:spLocks noGrp="1"/>
          </p:cNvSpPr>
          <p:nvPr>
            <p:ph idx="1"/>
          </p:nvPr>
        </p:nvSpPr>
        <p:spPr>
          <a:xfrm>
            <a:off x="685800" y="2057400"/>
            <a:ext cx="8153400" cy="4343400"/>
          </a:xfrm>
        </p:spPr>
        <p:txBody>
          <a:bodyPr>
            <a:normAutofit fontScale="77500" lnSpcReduction="20000"/>
          </a:bodyPr>
          <a:lstStyle/>
          <a:p>
            <a:pPr eaLnBrk="1" hangingPunct="1">
              <a:buFont typeface="Wingdings" pitchFamily="2" charset="2"/>
              <a:buNone/>
            </a:pPr>
            <a:r>
              <a:rPr lang="en-US" altLang="en-US" dirty="0" smtClean="0"/>
              <a:t/>
            </a:r>
            <a:br>
              <a:rPr lang="en-US" altLang="en-US" dirty="0" smtClean="0"/>
            </a:br>
            <a:r>
              <a:rPr lang="en-US" altLang="en-US" sz="4000" b="1" i="1" u="sng" dirty="0" smtClean="0"/>
              <a:t>No</a:t>
            </a:r>
            <a:r>
              <a:rPr lang="en-US" altLang="en-US" sz="4000" i="1" dirty="0" smtClean="0"/>
              <a:t>, you are a considered a retailer while operating under a special occasion license, and therefore cannot accept any money from a manufacturer or distributor under any circumstances.</a:t>
            </a:r>
          </a:p>
          <a:p>
            <a:pPr>
              <a:buNone/>
            </a:pPr>
            <a:r>
              <a:rPr lang="en-US" altLang="en-US" sz="4000" i="1" dirty="0" smtClean="0"/>
              <a:t>   </a:t>
            </a:r>
            <a:r>
              <a:rPr lang="en-US" altLang="en-US" sz="4000" b="1" i="1" dirty="0" smtClean="0"/>
              <a:t>Please Note</a:t>
            </a:r>
            <a:r>
              <a:rPr lang="en-US" altLang="en-US" sz="4000" i="1" dirty="0" smtClean="0"/>
              <a:t>: A </a:t>
            </a:r>
            <a:r>
              <a:rPr lang="en-US" altLang="en-US" sz="4000" i="1" dirty="0"/>
              <a:t>manufacturer or distributor can pay a third party for advertising. Third party entities would include a publishing company or radio station; </a:t>
            </a:r>
            <a:r>
              <a:rPr lang="en-US" altLang="en-US" sz="4000" i="1" dirty="0">
                <a:solidFill>
                  <a:srgbClr val="FF0000"/>
                </a:solidFill>
              </a:rPr>
              <a:t>not employees of the special occasion license holder, such as a </a:t>
            </a:r>
            <a:r>
              <a:rPr lang="en-US" altLang="en-US" sz="4000" i="1" dirty="0" smtClean="0">
                <a:solidFill>
                  <a:srgbClr val="FF0000"/>
                </a:solidFill>
              </a:rPr>
              <a:t>promoter. </a:t>
            </a:r>
            <a:endParaRPr lang="en-US" altLang="en-US" sz="4000" i="1" dirty="0">
              <a:solidFill>
                <a:srgbClr val="FF0000"/>
              </a:solidFill>
            </a:endParaRPr>
          </a:p>
          <a:p>
            <a:pPr eaLnBrk="1" hangingPunct="1">
              <a:buFont typeface="Wingdings" pitchFamily="2" charset="2"/>
              <a:buNone/>
            </a:pPr>
            <a:endParaRPr lang="en-US" altLang="en-US" sz="4000" i="1" dirty="0" smtClean="0"/>
          </a:p>
          <a:p>
            <a:pPr eaLnBrk="1" hangingPunct="1"/>
            <a:endParaRPr lang="en-US" altLang="en-US" sz="4000" i="1" dirty="0" smtClean="0"/>
          </a:p>
        </p:txBody>
      </p:sp>
    </p:spTree>
    <p:extLst>
      <p:ext uri="{BB962C8B-B14F-4D97-AF65-F5344CB8AC3E}">
        <p14:creationId xmlns:p14="http://schemas.microsoft.com/office/powerpoint/2010/main" val="7422606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5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6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7651">
                                            <p:txEl>
                                              <p:pRg st="1" end="1"/>
                                            </p:txEl>
                                          </p:spTgt>
                                        </p:tgtEl>
                                        <p:attrNameLst>
                                          <p:attrName>style.visibility</p:attrName>
                                        </p:attrNameLst>
                                      </p:cBhvr>
                                      <p:to>
                                        <p:strVal val="visible"/>
                                      </p:to>
                                    </p:set>
                                    <p:anim calcmode="lin" valueType="num">
                                      <p:cBhvr additive="base">
                                        <p:cTn id="13" dur="5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765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76200" y="381000"/>
            <a:ext cx="8915400" cy="1524000"/>
          </a:xfrm>
        </p:spPr>
        <p:txBody>
          <a:bodyPr/>
          <a:lstStyle/>
          <a:p>
            <a:pPr algn="ctr" eaLnBrk="1" hangingPunct="1"/>
            <a:r>
              <a:rPr lang="en-US" altLang="en-US" sz="3600" b="1" dirty="0" smtClean="0"/>
              <a:t>What happens if I don’t sell all my alcohol at my event and I have some left over?</a:t>
            </a:r>
            <a:endParaRPr lang="en-US" altLang="en-US" sz="3600" dirty="0" smtClean="0"/>
          </a:p>
        </p:txBody>
      </p:sp>
      <p:sp>
        <p:nvSpPr>
          <p:cNvPr id="28675" name="Content Placeholder 2"/>
          <p:cNvSpPr>
            <a:spLocks noGrp="1"/>
          </p:cNvSpPr>
          <p:nvPr>
            <p:ph idx="1"/>
          </p:nvPr>
        </p:nvSpPr>
        <p:spPr>
          <a:xfrm>
            <a:off x="457200" y="1981200"/>
            <a:ext cx="8229600" cy="4419600"/>
          </a:xfrm>
        </p:spPr>
        <p:txBody>
          <a:bodyPr/>
          <a:lstStyle/>
          <a:p>
            <a:pPr eaLnBrk="1" hangingPunct="1">
              <a:buFont typeface="Wingdings" pitchFamily="2" charset="2"/>
              <a:buNone/>
            </a:pPr>
            <a:r>
              <a:rPr lang="en-US" altLang="en-US" dirty="0" smtClean="0"/>
              <a:t/>
            </a:r>
            <a:br>
              <a:rPr lang="en-US" altLang="en-US" dirty="0" smtClean="0"/>
            </a:br>
            <a:r>
              <a:rPr lang="en-US" altLang="en-US" sz="3600" i="1" dirty="0" smtClean="0"/>
              <a:t>Alcohol can be returned to the manufacturer or distributor for a refund, if the manufacturer or distributor is willing.</a:t>
            </a:r>
          </a:p>
          <a:p>
            <a:pPr eaLnBrk="1" hangingPunct="1"/>
            <a:endParaRPr lang="en-US" altLang="en-US" dirty="0" smtClean="0"/>
          </a:p>
        </p:txBody>
      </p:sp>
    </p:spTree>
    <p:extLst>
      <p:ext uri="{BB962C8B-B14F-4D97-AF65-F5344CB8AC3E}">
        <p14:creationId xmlns:p14="http://schemas.microsoft.com/office/powerpoint/2010/main" val="348734532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534400" cy="1143000"/>
          </a:xfrm>
        </p:spPr>
        <p:txBody>
          <a:bodyPr>
            <a:normAutofit fontScale="90000"/>
          </a:bodyPr>
          <a:lstStyle/>
          <a:p>
            <a:pPr algn="ctr" eaLnBrk="1" fontAlgn="auto" hangingPunct="1">
              <a:spcAft>
                <a:spcPts val="0"/>
              </a:spcAft>
              <a:defRPr/>
            </a:pPr>
            <a:r>
              <a:rPr lang="en-US" sz="6000" b="1" dirty="0" smtClean="0"/>
              <a:t/>
            </a:r>
            <a:br>
              <a:rPr lang="en-US" sz="6000" b="1" dirty="0" smtClean="0"/>
            </a:br>
            <a:r>
              <a:rPr lang="en-US" b="1" dirty="0" smtClean="0"/>
              <a:t>Can a manufacturer or distributor help me at the event</a:t>
            </a:r>
            <a:r>
              <a:rPr lang="en-US" sz="4000" b="1" dirty="0" smtClean="0"/>
              <a:t>? </a:t>
            </a:r>
            <a:r>
              <a:rPr lang="en-US" dirty="0" smtClean="0"/>
              <a:t/>
            </a:r>
            <a:br>
              <a:rPr lang="en-US" dirty="0" smtClean="0"/>
            </a:br>
            <a:r>
              <a:rPr lang="en-US" dirty="0"/>
              <a:t/>
            </a:r>
            <a:br>
              <a:rPr lang="en-US" dirty="0"/>
            </a:br>
            <a:endParaRPr lang="en-US" dirty="0"/>
          </a:p>
        </p:txBody>
      </p:sp>
      <p:sp>
        <p:nvSpPr>
          <p:cNvPr id="29699" name="Content Placeholder 2"/>
          <p:cNvSpPr>
            <a:spLocks noGrp="1"/>
          </p:cNvSpPr>
          <p:nvPr>
            <p:ph idx="1"/>
          </p:nvPr>
        </p:nvSpPr>
        <p:spPr>
          <a:xfrm>
            <a:off x="457200" y="1447800"/>
            <a:ext cx="8229600" cy="5257800"/>
          </a:xfrm>
        </p:spPr>
        <p:txBody>
          <a:bodyPr>
            <a:normAutofit lnSpcReduction="10000"/>
          </a:bodyPr>
          <a:lstStyle/>
          <a:p>
            <a:pPr eaLnBrk="1" hangingPunct="1">
              <a:buFont typeface="Wingdings" panose="05000000000000000000" pitchFamily="2" charset="2"/>
              <a:buChar char="ü"/>
            </a:pPr>
            <a:r>
              <a:rPr lang="en-US" altLang="en-US" sz="3600" i="1" dirty="0" smtClean="0"/>
              <a:t>A winery and a representative of a distillery can help pour at an event </a:t>
            </a:r>
          </a:p>
          <a:p>
            <a:pPr eaLnBrk="1" hangingPunct="1">
              <a:buFont typeface="Wingdings" panose="05000000000000000000" pitchFamily="2" charset="2"/>
              <a:buChar char="ü"/>
            </a:pPr>
            <a:r>
              <a:rPr lang="en-US" altLang="en-US" sz="3600" i="1" dirty="0" smtClean="0"/>
              <a:t>A winery, distillery, brewery and a distributor can educate the public on the alcohol being offered for sale </a:t>
            </a:r>
          </a:p>
          <a:p>
            <a:pPr eaLnBrk="1" hangingPunct="1">
              <a:buFont typeface="Wingdings" panose="05000000000000000000" pitchFamily="2" charset="2"/>
              <a:buChar char="ü"/>
            </a:pPr>
            <a:r>
              <a:rPr lang="en-US" altLang="en-US" sz="3600" i="1" dirty="0" smtClean="0"/>
              <a:t>A brewery or a distributor can help install dispensing equipment </a:t>
            </a:r>
          </a:p>
          <a:p>
            <a:pPr>
              <a:buFont typeface="Wingdings" panose="05000000000000000000" pitchFamily="2" charset="2"/>
              <a:buChar char="ü"/>
            </a:pPr>
            <a:r>
              <a:rPr lang="en-US" altLang="en-US" sz="3600" i="1" dirty="0"/>
              <a:t>May provide branded promotional items (nominal value).</a:t>
            </a:r>
          </a:p>
          <a:p>
            <a:pPr eaLnBrk="1" hangingPunct="1">
              <a:buFont typeface="Wingdings" panose="05000000000000000000" pitchFamily="2" charset="2"/>
              <a:buChar char="ü"/>
            </a:pPr>
            <a:endParaRPr lang="en-US" altLang="en-US" sz="3600" i="1" dirty="0" smtClean="0"/>
          </a:p>
          <a:p>
            <a:pPr marL="0" indent="0" eaLnBrk="1" hangingPunct="1">
              <a:buNone/>
            </a:pPr>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409754017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additive="base">
                                        <p:cTn id="7" dur="500" fill="hold"/>
                                        <p:tgtEl>
                                          <p:spTgt spid="296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96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9699">
                                            <p:txEl>
                                              <p:pRg st="1" end="1"/>
                                            </p:txEl>
                                          </p:spTgt>
                                        </p:tgtEl>
                                        <p:attrNameLst>
                                          <p:attrName>style.visibility</p:attrName>
                                        </p:attrNameLst>
                                      </p:cBhvr>
                                      <p:to>
                                        <p:strVal val="visible"/>
                                      </p:to>
                                    </p:set>
                                    <p:anim calcmode="lin" valueType="num">
                                      <p:cBhvr additive="base">
                                        <p:cTn id="13" dur="500" fill="hold"/>
                                        <p:tgtEl>
                                          <p:spTgt spid="296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96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9699">
                                            <p:txEl>
                                              <p:pRg st="2" end="2"/>
                                            </p:txEl>
                                          </p:spTgt>
                                        </p:tgtEl>
                                        <p:attrNameLst>
                                          <p:attrName>style.visibility</p:attrName>
                                        </p:attrNameLst>
                                      </p:cBhvr>
                                      <p:to>
                                        <p:strVal val="visible"/>
                                      </p:to>
                                    </p:set>
                                    <p:anim calcmode="lin" valueType="num">
                                      <p:cBhvr additive="base">
                                        <p:cTn id="19" dur="500" fill="hold"/>
                                        <p:tgtEl>
                                          <p:spTgt spid="296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96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9699">
                                            <p:txEl>
                                              <p:pRg st="3" end="3"/>
                                            </p:txEl>
                                          </p:spTgt>
                                        </p:tgtEl>
                                        <p:attrNameLst>
                                          <p:attrName>style.visibility</p:attrName>
                                        </p:attrNameLst>
                                      </p:cBhvr>
                                      <p:to>
                                        <p:strVal val="visible"/>
                                      </p:to>
                                    </p:set>
                                    <p:anim calcmode="lin" valueType="num">
                                      <p:cBhvr additive="base">
                                        <p:cTn id="25" dur="500" fill="hold"/>
                                        <p:tgtEl>
                                          <p:spTgt spid="296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969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274638"/>
            <a:ext cx="8229600" cy="1020762"/>
          </a:xfrm>
        </p:spPr>
        <p:txBody>
          <a:bodyPr>
            <a:noAutofit/>
          </a:bodyPr>
          <a:lstStyle/>
          <a:p>
            <a:pPr algn="ctr" eaLnBrk="1" hangingPunct="1"/>
            <a:r>
              <a:rPr lang="en-US" altLang="en-US" sz="4000" b="1" dirty="0" smtClean="0"/>
              <a:t>May I sell bottles of wine for consumption during the event?</a:t>
            </a:r>
            <a:endParaRPr lang="en-US" altLang="en-US" sz="4000" dirty="0" smtClean="0"/>
          </a:p>
        </p:txBody>
      </p:sp>
      <p:sp>
        <p:nvSpPr>
          <p:cNvPr id="30723" name="Content Placeholder 2"/>
          <p:cNvSpPr>
            <a:spLocks noGrp="1"/>
          </p:cNvSpPr>
          <p:nvPr>
            <p:ph idx="1"/>
          </p:nvPr>
        </p:nvSpPr>
        <p:spPr>
          <a:xfrm>
            <a:off x="457200" y="1600200"/>
            <a:ext cx="8229600" cy="4800600"/>
          </a:xfrm>
        </p:spPr>
        <p:txBody>
          <a:bodyPr/>
          <a:lstStyle/>
          <a:p>
            <a:pPr eaLnBrk="1" hangingPunct="1">
              <a:buFont typeface="Wingdings" pitchFamily="2" charset="2"/>
              <a:buNone/>
            </a:pPr>
            <a:r>
              <a:rPr lang="en-US" altLang="en-US" dirty="0" smtClean="0"/>
              <a:t/>
            </a:r>
            <a:br>
              <a:rPr lang="en-US" altLang="en-US" dirty="0" smtClean="0"/>
            </a:br>
            <a:r>
              <a:rPr lang="en-US" altLang="en-US" i="1" dirty="0" smtClean="0"/>
              <a:t>Y</a:t>
            </a:r>
            <a:r>
              <a:rPr lang="en-US" altLang="en-US" sz="3600" i="1" dirty="0" smtClean="0"/>
              <a:t>ou may only sell alcohol by the individual serving during an event. With the proper approval from the WSLCB Licensing Division bottles may be sold to go, provided they are sold in conjunction with on premise sales.</a:t>
            </a:r>
          </a:p>
          <a:p>
            <a:pPr marL="0" indent="0">
              <a:buNone/>
            </a:pPr>
            <a:r>
              <a:rPr lang="en-US" altLang="en-US" b="1" dirty="0" smtClean="0"/>
              <a:t>WSLCB Contact Information: 360-664-1600 </a:t>
            </a:r>
          </a:p>
        </p:txBody>
      </p:sp>
    </p:spTree>
    <p:extLst>
      <p:ext uri="{BB962C8B-B14F-4D97-AF65-F5344CB8AC3E}">
        <p14:creationId xmlns:p14="http://schemas.microsoft.com/office/powerpoint/2010/main" val="157266788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additive="base">
                                        <p:cTn id="7" dur="500" fill="hold"/>
                                        <p:tgtEl>
                                          <p:spTgt spid="307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23">
                                            <p:txEl>
                                              <p:pRg st="1" end="1"/>
                                            </p:txEl>
                                          </p:spTgt>
                                        </p:tgtEl>
                                        <p:attrNameLst>
                                          <p:attrName>style.visibility</p:attrName>
                                        </p:attrNameLst>
                                      </p:cBhvr>
                                      <p:to>
                                        <p:strVal val="visible"/>
                                      </p:to>
                                    </p:set>
                                    <p:anim calcmode="lin" valueType="num">
                                      <p:cBhvr additive="base">
                                        <p:cTn id="13" dur="500" fill="hold"/>
                                        <p:tgtEl>
                                          <p:spTgt spid="307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2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b="1" dirty="0" smtClean="0"/>
              <a:t>Can I auction beer or wine at my event?</a:t>
            </a:r>
            <a:endParaRPr lang="en-US" dirty="0"/>
          </a:p>
        </p:txBody>
      </p:sp>
      <p:sp>
        <p:nvSpPr>
          <p:cNvPr id="31747" name="Content Placeholder 2"/>
          <p:cNvSpPr>
            <a:spLocks noGrp="1"/>
          </p:cNvSpPr>
          <p:nvPr>
            <p:ph idx="1"/>
          </p:nvPr>
        </p:nvSpPr>
        <p:spPr/>
        <p:txBody>
          <a:bodyPr/>
          <a:lstStyle/>
          <a:p>
            <a:pPr eaLnBrk="1" hangingPunct="1">
              <a:buFont typeface="Wingdings" pitchFamily="2" charset="2"/>
              <a:buNone/>
            </a:pPr>
            <a:r>
              <a:rPr lang="en-US" altLang="en-US" dirty="0" smtClean="0"/>
              <a:t/>
            </a:r>
            <a:br>
              <a:rPr lang="en-US" altLang="en-US" dirty="0" smtClean="0"/>
            </a:br>
            <a:r>
              <a:rPr lang="en-US" altLang="en-US" sz="3600" b="1" u="sng" dirty="0" smtClean="0"/>
              <a:t>Yes</a:t>
            </a:r>
            <a:r>
              <a:rPr lang="en-US" altLang="en-US" sz="3600" dirty="0" smtClean="0"/>
              <a:t>, if you have a special occasion license, and have requested to auction or sell unopened beer, wine or spirits. You may provided it is above acquisition costs and it is for off premises consumption.</a:t>
            </a:r>
          </a:p>
        </p:txBody>
      </p:sp>
    </p:spTree>
    <p:extLst>
      <p:ext uri="{BB962C8B-B14F-4D97-AF65-F5344CB8AC3E}">
        <p14:creationId xmlns:p14="http://schemas.microsoft.com/office/powerpoint/2010/main" val="42218139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additive="base">
                                        <p:cTn id="7" dur="500" fill="hold"/>
                                        <p:tgtEl>
                                          <p:spTgt spid="317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174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153400" cy="1219200"/>
          </a:xfrm>
        </p:spPr>
        <p:txBody>
          <a:bodyPr>
            <a:normAutofit fontScale="90000"/>
          </a:bodyPr>
          <a:lstStyle/>
          <a:p>
            <a:pPr algn="ctr" eaLnBrk="1" fontAlgn="auto" hangingPunct="1">
              <a:spcAft>
                <a:spcPts val="0"/>
              </a:spcAft>
              <a:defRPr/>
            </a:pPr>
            <a:r>
              <a:rPr lang="en-US" b="1" dirty="0" smtClean="0"/>
              <a:t> Can employees of the nonprofit organization drink during the event? </a:t>
            </a:r>
            <a:endParaRPr lang="en-US" dirty="0"/>
          </a:p>
        </p:txBody>
      </p:sp>
      <p:sp>
        <p:nvSpPr>
          <p:cNvPr id="32771" name="Content Placeholder 2"/>
          <p:cNvSpPr>
            <a:spLocks noGrp="1"/>
          </p:cNvSpPr>
          <p:nvPr>
            <p:ph idx="1"/>
          </p:nvPr>
        </p:nvSpPr>
        <p:spPr/>
        <p:txBody>
          <a:bodyPr/>
          <a:lstStyle/>
          <a:p>
            <a:pPr eaLnBrk="1" hangingPunct="1">
              <a:buFont typeface="Wingdings" pitchFamily="2" charset="2"/>
              <a:buNone/>
            </a:pPr>
            <a:r>
              <a:rPr lang="en-US" altLang="en-US" dirty="0" smtClean="0"/>
              <a:t/>
            </a:r>
            <a:br>
              <a:rPr lang="en-US" altLang="en-US" dirty="0" smtClean="0"/>
            </a:br>
            <a:r>
              <a:rPr lang="en-US" altLang="en-US" sz="3600" b="1" u="sng" dirty="0" smtClean="0"/>
              <a:t>No</a:t>
            </a:r>
            <a:r>
              <a:rPr lang="en-US" altLang="en-US" sz="3600" dirty="0" smtClean="0"/>
              <a:t>, anyone working at the event may not consume alcohol on duty. This includes all volunteers or employees of the manufacturer or distributor.</a:t>
            </a:r>
            <a:br>
              <a:rPr lang="en-US" altLang="en-US" sz="3600" dirty="0" smtClean="0"/>
            </a:br>
            <a:endParaRPr lang="en-US" altLang="en-US" sz="3600" dirty="0" smtClean="0"/>
          </a:p>
        </p:txBody>
      </p:sp>
    </p:spTree>
    <p:extLst>
      <p:ext uri="{BB962C8B-B14F-4D97-AF65-F5344CB8AC3E}">
        <p14:creationId xmlns:p14="http://schemas.microsoft.com/office/powerpoint/2010/main" val="23419273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 calcmode="lin" valueType="num">
                                      <p:cBhvr additive="base">
                                        <p:cTn id="7" dur="500" fill="hold"/>
                                        <p:tgtEl>
                                          <p:spTgt spid="327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277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lgn="ctr" eaLnBrk="1" hangingPunct="1"/>
            <a:r>
              <a:rPr lang="en-US" altLang="en-US" b="1" dirty="0" smtClean="0"/>
              <a:t>How Many Correct Answers?</a:t>
            </a:r>
          </a:p>
        </p:txBody>
      </p:sp>
      <p:sp>
        <p:nvSpPr>
          <p:cNvPr id="33795" name="Content Placeholder 2"/>
          <p:cNvSpPr>
            <a:spLocks noGrp="1"/>
          </p:cNvSpPr>
          <p:nvPr>
            <p:ph idx="1"/>
          </p:nvPr>
        </p:nvSpPr>
        <p:spPr/>
        <p:txBody>
          <a:bodyPr/>
          <a:lstStyle/>
          <a:p>
            <a:pPr eaLnBrk="1" hangingPunct="1">
              <a:buFont typeface="Wingdings" panose="05000000000000000000" pitchFamily="2" charset="2"/>
              <a:buChar char="ü"/>
            </a:pPr>
            <a:r>
              <a:rPr lang="en-US" altLang="en-US" sz="4400" i="1" dirty="0" smtClean="0"/>
              <a:t>13 Great You Passed the Compliance Test</a:t>
            </a:r>
          </a:p>
          <a:p>
            <a:pPr eaLnBrk="1" hangingPunct="1">
              <a:buFont typeface="Wingdings" panose="05000000000000000000" pitchFamily="2" charset="2"/>
              <a:buChar char="ü"/>
            </a:pPr>
            <a:r>
              <a:rPr lang="en-US" altLang="en-US" sz="4400" i="1" dirty="0" smtClean="0"/>
              <a:t>Anything less is not compliant</a:t>
            </a:r>
          </a:p>
          <a:p>
            <a:pPr eaLnBrk="1" hangingPunct="1"/>
            <a:endParaRPr lang="en-US" altLang="en-US" dirty="0" smtClean="0"/>
          </a:p>
        </p:txBody>
      </p:sp>
    </p:spTree>
    <p:extLst>
      <p:ext uri="{BB962C8B-B14F-4D97-AF65-F5344CB8AC3E}">
        <p14:creationId xmlns:p14="http://schemas.microsoft.com/office/powerpoint/2010/main" val="232968162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Inspection Questions</a:t>
            </a:r>
            <a:br>
              <a:rPr lang="en-US" b="1" dirty="0" smtClean="0"/>
            </a:br>
            <a:r>
              <a:rPr lang="en-US" b="1" dirty="0" smtClean="0"/>
              <a:t>What Officers are Looking For ?</a:t>
            </a:r>
            <a:endParaRPr lang="en-US" b="1"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US" b="1" dirty="0"/>
              <a:t> </a:t>
            </a:r>
            <a:r>
              <a:rPr lang="en-US" b="1" dirty="0" smtClean="0"/>
              <a:t>Are there intoxicated patrons ?</a:t>
            </a:r>
          </a:p>
          <a:p>
            <a:pPr>
              <a:buFont typeface="Wingdings" panose="05000000000000000000" pitchFamily="2" charset="2"/>
              <a:buChar char="q"/>
            </a:pPr>
            <a:r>
              <a:rPr lang="en-US" b="1" dirty="0" smtClean="0"/>
              <a:t> Are there underage people drinking ?</a:t>
            </a:r>
          </a:p>
          <a:p>
            <a:pPr>
              <a:buFont typeface="Wingdings" panose="05000000000000000000" pitchFamily="2" charset="2"/>
              <a:buChar char="q"/>
            </a:pPr>
            <a:r>
              <a:rPr lang="en-US" b="1" dirty="0"/>
              <a:t> </a:t>
            </a:r>
            <a:r>
              <a:rPr lang="en-US" b="1" dirty="0" smtClean="0"/>
              <a:t>Are employees drinking ?</a:t>
            </a:r>
          </a:p>
          <a:p>
            <a:pPr>
              <a:buFont typeface="Wingdings" panose="05000000000000000000" pitchFamily="2" charset="2"/>
              <a:buChar char="q"/>
            </a:pPr>
            <a:r>
              <a:rPr lang="en-US" b="1" dirty="0"/>
              <a:t> </a:t>
            </a:r>
            <a:r>
              <a:rPr lang="en-US" b="1" dirty="0" smtClean="0"/>
              <a:t>Is there disorderly conduct?</a:t>
            </a:r>
          </a:p>
          <a:p>
            <a:pPr>
              <a:buFont typeface="Wingdings" panose="05000000000000000000" pitchFamily="2" charset="2"/>
              <a:buChar char="q"/>
            </a:pPr>
            <a:r>
              <a:rPr lang="en-US" b="1" dirty="0" smtClean="0"/>
              <a:t> Have alterations been made without permission?</a:t>
            </a:r>
            <a:endParaRPr lang="en-US" b="1" dirty="0"/>
          </a:p>
        </p:txBody>
      </p:sp>
    </p:spTree>
    <p:extLst>
      <p:ext uri="{BB962C8B-B14F-4D97-AF65-F5344CB8AC3E}">
        <p14:creationId xmlns:p14="http://schemas.microsoft.com/office/powerpoint/2010/main" val="222917247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Scenarios</a:t>
            </a:r>
            <a:endParaRPr lang="en-US" dirty="0"/>
          </a:p>
        </p:txBody>
      </p:sp>
      <p:sp>
        <p:nvSpPr>
          <p:cNvPr id="3" name="Subtitle 2"/>
          <p:cNvSpPr>
            <a:spLocks noGrp="1"/>
          </p:cNvSpPr>
          <p:nvPr>
            <p:ph type="subTitle" idx="1"/>
          </p:nvPr>
        </p:nvSpPr>
        <p:spPr/>
        <p:txBody>
          <a:bodyPr/>
          <a:lstStyle/>
          <a:p>
            <a:endParaRPr lang="en-US" dirty="0" smtClean="0"/>
          </a:p>
        </p:txBody>
      </p:sp>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28600"/>
            <a:ext cx="4389120"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588905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Proceeds from Liquor Sales</a:t>
            </a:r>
            <a:endParaRPr lang="en-US" dirty="0"/>
          </a:p>
        </p:txBody>
      </p:sp>
      <p:sp>
        <p:nvSpPr>
          <p:cNvPr id="3" name="Content Placeholder 2"/>
          <p:cNvSpPr>
            <a:spLocks noGrp="1"/>
          </p:cNvSpPr>
          <p:nvPr>
            <p:ph idx="1"/>
          </p:nvPr>
        </p:nvSpPr>
        <p:spPr/>
        <p:txBody>
          <a:bodyPr/>
          <a:lstStyle/>
          <a:p>
            <a:pPr lvl="0" hangingPunct="0"/>
            <a:r>
              <a:rPr lang="en-US" dirty="0"/>
              <a:t>All proceeds from the sale of liquor must go directly back into the non-profit organization.</a:t>
            </a:r>
          </a:p>
          <a:p>
            <a:pPr lvl="0" hangingPunct="0"/>
            <a:r>
              <a:rPr lang="en-US" dirty="0"/>
              <a:t>The proceeds may not be paid directly or indirectly to members, officers, or trustees of the organization.</a:t>
            </a:r>
          </a:p>
          <a:p>
            <a:pPr lvl="0" hangingPunct="0"/>
            <a:r>
              <a:rPr lang="en-US" dirty="0"/>
              <a:t>The organization may compensate members, officers, or trustees for services they perform at the event at the prevailing market rate.</a:t>
            </a:r>
          </a:p>
        </p:txBody>
      </p:sp>
      <p:sp>
        <p:nvSpPr>
          <p:cNvPr id="4" name="Date Placeholder 3"/>
          <p:cNvSpPr>
            <a:spLocks noGrp="1"/>
          </p:cNvSpPr>
          <p:nvPr>
            <p:ph type="dt" sz="half" idx="10"/>
          </p:nvPr>
        </p:nvSpPr>
        <p:spPr/>
        <p:txBody>
          <a:bodyPr/>
          <a:lstStyle/>
          <a:p>
            <a:fld id="{9071D2FB-70FA-43C9-A5E0-DC97DF47A1D8}" type="datetime1">
              <a:rPr lang="en-US" smtClean="0"/>
              <a:t>10/7/2014</a:t>
            </a:fld>
            <a:endParaRPr lang="en-US" dirty="0"/>
          </a:p>
        </p:txBody>
      </p:sp>
      <p:sp>
        <p:nvSpPr>
          <p:cNvPr id="5" name="Slide Number Placeholder 4"/>
          <p:cNvSpPr>
            <a:spLocks noGrp="1"/>
          </p:cNvSpPr>
          <p:nvPr>
            <p:ph type="sldNum" sz="quarter" idx="12"/>
          </p:nvPr>
        </p:nvSpPr>
        <p:spPr/>
        <p:txBody>
          <a:bodyPr/>
          <a:lstStyle/>
          <a:p>
            <a:fld id="{42801D8A-A239-4AFD-A0FB-15EDCC189FDB}" type="slidenum">
              <a:rPr lang="en-US" smtClean="0"/>
              <a:t>5</a:t>
            </a:fld>
            <a:endParaRPr lang="en-US" dirty="0"/>
          </a:p>
        </p:txBody>
      </p:sp>
    </p:spTree>
    <p:extLst>
      <p:ext uri="{BB962C8B-B14F-4D97-AF65-F5344CB8AC3E}">
        <p14:creationId xmlns:p14="http://schemas.microsoft.com/office/powerpoint/2010/main" val="270768182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Scenario 1</a:t>
            </a:r>
            <a:r>
              <a:rPr lang="en-US" sz="2400" dirty="0" smtClean="0"/>
              <a:t>: </a:t>
            </a:r>
            <a:r>
              <a:rPr lang="en-US" sz="2200" i="1" dirty="0" smtClean="0"/>
              <a:t>A local non-profit wants to present a free art festival in an unoccupied downtown building with visual art, live music and a beer garden. </a:t>
            </a:r>
            <a:r>
              <a:rPr lang="en-US" sz="2200" b="1" i="1" dirty="0" smtClean="0"/>
              <a:t>What types of licenses and permits might they need</a:t>
            </a:r>
            <a:r>
              <a:rPr lang="en-US" sz="2200" i="1" dirty="0"/>
              <a:t>?</a:t>
            </a:r>
          </a:p>
        </p:txBody>
      </p:sp>
      <p:sp>
        <p:nvSpPr>
          <p:cNvPr id="3" name="Content Placeholder 2"/>
          <p:cNvSpPr>
            <a:spLocks noGrp="1"/>
          </p:cNvSpPr>
          <p:nvPr>
            <p:ph sz="half" idx="1"/>
          </p:nvPr>
        </p:nvSpPr>
        <p:spPr>
          <a:xfrm>
            <a:off x="457200" y="1676400"/>
            <a:ext cx="4724400" cy="4830763"/>
          </a:xfrm>
        </p:spPr>
        <p:txBody>
          <a:bodyPr>
            <a:normAutofit fontScale="85000" lnSpcReduction="20000"/>
          </a:bodyPr>
          <a:lstStyle/>
          <a:p>
            <a:pPr marL="0" indent="0">
              <a:buNone/>
            </a:pPr>
            <a:r>
              <a:rPr lang="en-US" b="1" dirty="0" smtClean="0"/>
              <a:t>LCB Response</a:t>
            </a:r>
            <a:r>
              <a:rPr lang="en-US" dirty="0" smtClean="0"/>
              <a:t>: </a:t>
            </a:r>
          </a:p>
          <a:p>
            <a:pPr marL="0" indent="0">
              <a:buNone/>
            </a:pPr>
            <a:r>
              <a:rPr lang="en-US" sz="2400" dirty="0" smtClean="0"/>
              <a:t>The non-profit needs to take the following actions:</a:t>
            </a:r>
          </a:p>
          <a:p>
            <a:pPr>
              <a:buFont typeface="Wingdings" panose="05000000000000000000" pitchFamily="2" charset="2"/>
              <a:buChar char="þ"/>
            </a:pPr>
            <a:r>
              <a:rPr lang="en-US" sz="2400" dirty="0" smtClean="0"/>
              <a:t>Apply for Special Occasion License at: LIQ.WA.GOV</a:t>
            </a:r>
          </a:p>
          <a:p>
            <a:pPr>
              <a:buFont typeface="Wingdings" panose="05000000000000000000" pitchFamily="2" charset="2"/>
              <a:buChar char="þ"/>
            </a:pPr>
            <a:r>
              <a:rPr lang="en-US" sz="2400" dirty="0" smtClean="0"/>
              <a:t>Provide a copy of the event plan with physical layout drawing of beer </a:t>
            </a:r>
            <a:r>
              <a:rPr lang="en-US" sz="2400" dirty="0"/>
              <a:t>g</a:t>
            </a:r>
            <a:r>
              <a:rPr lang="en-US" sz="2400" dirty="0" smtClean="0"/>
              <a:t>arden.</a:t>
            </a:r>
          </a:p>
          <a:p>
            <a:pPr>
              <a:buFont typeface="Wingdings" panose="05000000000000000000" pitchFamily="2" charset="2"/>
              <a:buChar char="þ"/>
            </a:pPr>
            <a:r>
              <a:rPr lang="en-US" sz="2400" dirty="0" smtClean="0"/>
              <a:t>Receive your Special Occasion License</a:t>
            </a:r>
          </a:p>
          <a:p>
            <a:pPr>
              <a:buFont typeface="Wingdings" panose="05000000000000000000" pitchFamily="2" charset="2"/>
              <a:buChar char="þ"/>
            </a:pPr>
            <a:r>
              <a:rPr lang="en-US" sz="2400" dirty="0" smtClean="0"/>
              <a:t>Remember you manage the event so interaction with other licensees regarding purchases or donations of spirits, beer and wine are regulated </a:t>
            </a:r>
          </a:p>
          <a:p>
            <a:pPr>
              <a:buFont typeface="Wingdings" panose="05000000000000000000" pitchFamily="2" charset="2"/>
              <a:buChar char="þ"/>
            </a:pPr>
            <a:r>
              <a:rPr lang="en-US" sz="2400" dirty="0"/>
              <a:t> </a:t>
            </a:r>
            <a:r>
              <a:rPr lang="en-US" sz="2400" dirty="0" smtClean="0"/>
              <a:t>     </a:t>
            </a:r>
            <a:r>
              <a:rPr lang="en-US" sz="2400" b="1" u="sng" dirty="0" smtClean="0"/>
              <a:t>or</a:t>
            </a:r>
            <a:r>
              <a:rPr lang="en-US" sz="2400" dirty="0" smtClean="0"/>
              <a:t> </a:t>
            </a:r>
          </a:p>
          <a:p>
            <a:pPr>
              <a:buFont typeface="Wingdings" panose="05000000000000000000" pitchFamily="2" charset="2"/>
              <a:buChar char="þ"/>
            </a:pPr>
            <a:r>
              <a:rPr lang="en-US" sz="2400" dirty="0"/>
              <a:t>Hire a licensed “Caterer” to sell Liquor by the drink and all proceeds are kept by the licensed Caterer. </a:t>
            </a:r>
          </a:p>
          <a:p>
            <a:pPr marL="0" indent="0">
              <a:buNone/>
            </a:pPr>
            <a:endParaRPr lang="en-US" sz="2400" dirty="0" smtClean="0"/>
          </a:p>
          <a:p>
            <a:pPr marL="0" indent="0">
              <a:buNone/>
            </a:pPr>
            <a:endParaRPr lang="en-US" sz="2400" dirty="0" smtClean="0"/>
          </a:p>
          <a:p>
            <a:pPr marL="0" indent="0">
              <a:buNone/>
            </a:pPr>
            <a:endParaRPr lang="en-US" sz="2400" dirty="0" smtClean="0"/>
          </a:p>
          <a:p>
            <a:pPr marL="0" indent="0">
              <a:buNone/>
            </a:pPr>
            <a:endParaRPr lang="en-US" dirty="0"/>
          </a:p>
        </p:txBody>
      </p:sp>
      <p:sp>
        <p:nvSpPr>
          <p:cNvPr id="4" name="Content Placeholder 3"/>
          <p:cNvSpPr>
            <a:spLocks noGrp="1"/>
          </p:cNvSpPr>
          <p:nvPr>
            <p:ph sz="half" idx="2"/>
          </p:nvPr>
        </p:nvSpPr>
        <p:spPr>
          <a:xfrm>
            <a:off x="5562600" y="1676400"/>
            <a:ext cx="3276600" cy="4525963"/>
          </a:xfrm>
        </p:spPr>
        <p:txBody>
          <a:bodyPr>
            <a:normAutofit fontScale="85000" lnSpcReduction="20000"/>
          </a:bodyPr>
          <a:lstStyle/>
          <a:p>
            <a:pPr marL="0" indent="0">
              <a:buNone/>
            </a:pPr>
            <a:endParaRPr lang="en-US" dirty="0">
              <a:solidFill>
                <a:schemeClr val="tx2"/>
              </a:solidFill>
            </a:endParaRPr>
          </a:p>
        </p:txBody>
      </p:sp>
    </p:spTree>
    <p:extLst>
      <p:ext uri="{BB962C8B-B14F-4D97-AF65-F5344CB8AC3E}">
        <p14:creationId xmlns:p14="http://schemas.microsoft.com/office/powerpoint/2010/main" val="21121830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dirty="0" smtClean="0"/>
              <a:t>Scenario 2</a:t>
            </a:r>
            <a:r>
              <a:rPr lang="en-US" sz="2400" dirty="0" smtClean="0"/>
              <a:t>: </a:t>
            </a:r>
            <a:r>
              <a:rPr lang="en-US" sz="2400" i="1" dirty="0" smtClean="0"/>
              <a:t>A NPO wants to present an art fair in the Park, including booths with tents/canopies, live music, food trucks and a beer garden. They also want to expand the fair into the Street. </a:t>
            </a:r>
            <a:r>
              <a:rPr lang="en-US" sz="2400" b="1" i="1" dirty="0" smtClean="0"/>
              <a:t>What permits/licenses/ time frames are necessary?</a:t>
            </a:r>
            <a:endParaRPr lang="en-US" sz="2400" b="1" i="1" dirty="0"/>
          </a:p>
        </p:txBody>
      </p:sp>
      <p:sp>
        <p:nvSpPr>
          <p:cNvPr id="3" name="Content Placeholder 2"/>
          <p:cNvSpPr>
            <a:spLocks noGrp="1"/>
          </p:cNvSpPr>
          <p:nvPr>
            <p:ph sz="half" idx="1"/>
          </p:nvPr>
        </p:nvSpPr>
        <p:spPr>
          <a:xfrm>
            <a:off x="457200" y="1600200"/>
            <a:ext cx="4038600" cy="5029200"/>
          </a:xfrm>
        </p:spPr>
        <p:txBody>
          <a:bodyPr>
            <a:normAutofit fontScale="47500" lnSpcReduction="20000"/>
          </a:bodyPr>
          <a:lstStyle/>
          <a:p>
            <a:pPr marL="0" indent="0">
              <a:buNone/>
            </a:pPr>
            <a:r>
              <a:rPr lang="en-US" sz="5000" b="1" dirty="0" smtClean="0"/>
              <a:t>LCB Response </a:t>
            </a:r>
            <a:r>
              <a:rPr lang="en-US" sz="5000" dirty="0" smtClean="0"/>
              <a:t>:</a:t>
            </a:r>
          </a:p>
          <a:p>
            <a:pPr marL="0" indent="0">
              <a:buNone/>
            </a:pPr>
            <a:r>
              <a:rPr lang="en-US" sz="3800" b="1" dirty="0" smtClean="0"/>
              <a:t>If the “Group” is an non-profit </a:t>
            </a:r>
            <a:r>
              <a:rPr lang="en-US" sz="3800" dirty="0" smtClean="0"/>
              <a:t>the steps are the same as Scenario 1. </a:t>
            </a:r>
          </a:p>
          <a:p>
            <a:pPr>
              <a:buFont typeface="Wingdings" panose="05000000000000000000" pitchFamily="2" charset="2"/>
              <a:buChar char="q"/>
            </a:pPr>
            <a:r>
              <a:rPr lang="en-US" sz="3800" dirty="0" smtClean="0"/>
              <a:t>Apply </a:t>
            </a:r>
            <a:r>
              <a:rPr lang="en-US" sz="3800" dirty="0"/>
              <a:t>for Special Occasion License at: </a:t>
            </a:r>
            <a:r>
              <a:rPr lang="en-US" sz="3800" dirty="0" smtClean="0"/>
              <a:t>LIQ.WA.GOV</a:t>
            </a:r>
          </a:p>
          <a:p>
            <a:pPr marL="0" indent="0">
              <a:buNone/>
            </a:pPr>
            <a:r>
              <a:rPr lang="en-US" sz="3800" b="1" dirty="0" smtClean="0"/>
              <a:t>Or</a:t>
            </a:r>
            <a:endParaRPr lang="en-US" sz="3800" b="1" dirty="0"/>
          </a:p>
          <a:p>
            <a:pPr>
              <a:buFont typeface="Wingdings" panose="05000000000000000000" pitchFamily="2" charset="2"/>
              <a:buChar char="q"/>
            </a:pPr>
            <a:r>
              <a:rPr lang="en-US" sz="3800" dirty="0" smtClean="0"/>
              <a:t>Hire </a:t>
            </a:r>
            <a:r>
              <a:rPr lang="en-US" sz="3800" dirty="0"/>
              <a:t>a licensed “Caterer” to sell Liquor by the drink and all proceeds are kept by the licensed Caterer. </a:t>
            </a:r>
            <a:endParaRPr lang="en-US" sz="3800" dirty="0" smtClean="0"/>
          </a:p>
          <a:p>
            <a:pPr marL="0" indent="0">
              <a:buNone/>
            </a:pPr>
            <a:endParaRPr lang="en-US" sz="3800" dirty="0" smtClean="0"/>
          </a:p>
          <a:p>
            <a:pPr marL="0" indent="0">
              <a:buNone/>
            </a:pPr>
            <a:r>
              <a:rPr lang="en-US" sz="3800" b="1" dirty="0"/>
              <a:t>If the “Group” is not an non profit </a:t>
            </a:r>
            <a:r>
              <a:rPr lang="en-US" sz="3800" dirty="0"/>
              <a:t>they will need to</a:t>
            </a:r>
            <a:r>
              <a:rPr lang="en-US" sz="3800" dirty="0" smtClean="0"/>
              <a:t>:</a:t>
            </a:r>
          </a:p>
          <a:p>
            <a:pPr>
              <a:buFont typeface="Wingdings" panose="05000000000000000000" pitchFamily="2" charset="2"/>
              <a:buChar char="q"/>
            </a:pPr>
            <a:r>
              <a:rPr lang="en-US" sz="3800" dirty="0"/>
              <a:t>H</a:t>
            </a:r>
            <a:r>
              <a:rPr lang="en-US" sz="3800" dirty="0" smtClean="0"/>
              <a:t>ire NPO to run a beer garden</a:t>
            </a:r>
          </a:p>
          <a:p>
            <a:pPr marL="0" indent="0">
              <a:buNone/>
            </a:pPr>
            <a:r>
              <a:rPr lang="en-US" sz="3800" dirty="0"/>
              <a:t> 	</a:t>
            </a:r>
            <a:r>
              <a:rPr lang="en-US" sz="3800" dirty="0" smtClean="0"/>
              <a:t>or</a:t>
            </a:r>
          </a:p>
          <a:p>
            <a:pPr>
              <a:buFont typeface="Wingdings" panose="05000000000000000000" pitchFamily="2" charset="2"/>
              <a:buChar char="q"/>
            </a:pPr>
            <a:r>
              <a:rPr lang="en-US" sz="3800" dirty="0" smtClean="0">
                <a:solidFill>
                  <a:srgbClr val="FF0000"/>
                </a:solidFill>
              </a:rPr>
              <a:t>Cannot have alcohol at the event</a:t>
            </a:r>
            <a:endParaRPr lang="en-US" sz="3800" dirty="0">
              <a:solidFill>
                <a:srgbClr val="FF0000"/>
              </a:solidFill>
            </a:endParaRPr>
          </a:p>
        </p:txBody>
      </p:sp>
      <p:sp>
        <p:nvSpPr>
          <p:cNvPr id="4" name="Content Placeholder 3"/>
          <p:cNvSpPr>
            <a:spLocks noGrp="1"/>
          </p:cNvSpPr>
          <p:nvPr>
            <p:ph sz="half" idx="2"/>
          </p:nvPr>
        </p:nvSpPr>
        <p:spPr>
          <a:xfrm>
            <a:off x="5334000" y="1600200"/>
            <a:ext cx="3352800" cy="4525963"/>
          </a:xfrm>
        </p:spPr>
        <p:txBody>
          <a:bodyPr>
            <a:normAutofit fontScale="47500" lnSpcReduction="20000"/>
          </a:bodyPr>
          <a:lstStyle/>
          <a:p>
            <a:pPr marL="0" indent="0">
              <a:buNone/>
            </a:pPr>
            <a:endParaRPr lang="en-US" sz="4000" dirty="0"/>
          </a:p>
        </p:txBody>
      </p:sp>
    </p:spTree>
    <p:extLst>
      <p:ext uri="{BB962C8B-B14F-4D97-AF65-F5344CB8AC3E}">
        <p14:creationId xmlns:p14="http://schemas.microsoft.com/office/powerpoint/2010/main" val="330922675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dirty="0" smtClean="0"/>
              <a:t>Scenario 3: </a:t>
            </a:r>
            <a:r>
              <a:rPr lang="en-US" sz="2400" i="1" dirty="0" smtClean="0"/>
              <a:t>A Local commercial book store wants to put on a live music show after hours in their space and charge admission to pay the bands. Does this change the maximum occupancy? </a:t>
            </a:r>
            <a:r>
              <a:rPr lang="en-US" sz="2400" b="1" i="1" dirty="0" smtClean="0"/>
              <a:t>What if they want to serve free food and beverages? Are there special permits or licenses they might need?</a:t>
            </a:r>
            <a:endParaRPr lang="en-US" sz="2400" b="1" i="1" dirty="0"/>
          </a:p>
        </p:txBody>
      </p:sp>
      <p:sp>
        <p:nvSpPr>
          <p:cNvPr id="3" name="Content Placeholder 2"/>
          <p:cNvSpPr>
            <a:spLocks noGrp="1"/>
          </p:cNvSpPr>
          <p:nvPr>
            <p:ph sz="half" idx="1"/>
          </p:nvPr>
        </p:nvSpPr>
        <p:spPr>
          <a:xfrm>
            <a:off x="457200" y="2057400"/>
            <a:ext cx="4038600" cy="4525963"/>
          </a:xfrm>
        </p:spPr>
        <p:txBody>
          <a:bodyPr>
            <a:normAutofit/>
          </a:bodyPr>
          <a:lstStyle/>
          <a:p>
            <a:pPr marL="0" indent="0">
              <a:buNone/>
            </a:pPr>
            <a:r>
              <a:rPr lang="en-US" sz="2600" b="1" dirty="0"/>
              <a:t>LCB Response </a:t>
            </a:r>
            <a:r>
              <a:rPr lang="en-US" sz="2600" dirty="0"/>
              <a:t>:</a:t>
            </a:r>
          </a:p>
          <a:p>
            <a:pPr>
              <a:buFont typeface="Wingdings" panose="05000000000000000000" pitchFamily="2" charset="2"/>
              <a:buChar char="þ"/>
            </a:pPr>
            <a:r>
              <a:rPr lang="en-US" sz="2000" dirty="0" smtClean="0"/>
              <a:t>Can </a:t>
            </a:r>
            <a:r>
              <a:rPr lang="en-US" sz="2000" dirty="0"/>
              <a:t>hire NPO to run a beer </a:t>
            </a:r>
            <a:r>
              <a:rPr lang="en-US" sz="2000" dirty="0" smtClean="0"/>
              <a:t>garden</a:t>
            </a:r>
          </a:p>
          <a:p>
            <a:pPr>
              <a:buFont typeface="Wingdings" panose="05000000000000000000" pitchFamily="2" charset="2"/>
              <a:buChar char="þ"/>
            </a:pPr>
            <a:r>
              <a:rPr lang="en-US" sz="2000" dirty="0" smtClean="0"/>
              <a:t>NPO must charge for alcohol</a:t>
            </a:r>
          </a:p>
          <a:p>
            <a:pPr>
              <a:buFont typeface="Wingdings" panose="05000000000000000000" pitchFamily="2" charset="2"/>
              <a:buChar char="þ"/>
            </a:pPr>
            <a:r>
              <a:rPr lang="en-US" sz="2000" dirty="0" smtClean="0"/>
              <a:t>      or</a:t>
            </a:r>
          </a:p>
          <a:p>
            <a:pPr>
              <a:buFont typeface="Wingdings" panose="05000000000000000000" pitchFamily="2" charset="2"/>
              <a:buChar char=""/>
            </a:pPr>
            <a:r>
              <a:rPr lang="en-US" sz="2400" dirty="0" smtClean="0">
                <a:solidFill>
                  <a:srgbClr val="FF0000"/>
                </a:solidFill>
              </a:rPr>
              <a:t>Cannot </a:t>
            </a:r>
            <a:r>
              <a:rPr lang="en-US" sz="2400" dirty="0">
                <a:solidFill>
                  <a:srgbClr val="FF0000"/>
                </a:solidFill>
              </a:rPr>
              <a:t>have alcohol</a:t>
            </a:r>
          </a:p>
        </p:txBody>
      </p:sp>
      <p:sp>
        <p:nvSpPr>
          <p:cNvPr id="4" name="Content Placeholder 3"/>
          <p:cNvSpPr>
            <a:spLocks noGrp="1"/>
          </p:cNvSpPr>
          <p:nvPr>
            <p:ph sz="half" idx="2"/>
          </p:nvPr>
        </p:nvSpPr>
        <p:spPr>
          <a:xfrm>
            <a:off x="4724400" y="2057400"/>
            <a:ext cx="4038600" cy="4525963"/>
          </a:xfrm>
        </p:spPr>
        <p:txBody>
          <a:bodyPr>
            <a:normAutofit/>
          </a:bodyPr>
          <a:lstStyle/>
          <a:p>
            <a:pPr marL="0" indent="0">
              <a:buNone/>
            </a:pPr>
            <a:endParaRPr lang="en-US" sz="2000" dirty="0" smtClean="0"/>
          </a:p>
        </p:txBody>
      </p:sp>
    </p:spTree>
    <p:extLst>
      <p:ext uri="{BB962C8B-B14F-4D97-AF65-F5344CB8AC3E}">
        <p14:creationId xmlns:p14="http://schemas.microsoft.com/office/powerpoint/2010/main" val="41379208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11762"/>
          </a:xfrm>
        </p:spPr>
        <p:txBody>
          <a:bodyPr/>
          <a:lstStyle/>
          <a:p>
            <a:r>
              <a:rPr lang="en-US" dirty="0"/>
              <a:t> </a:t>
            </a:r>
            <a:r>
              <a:rPr lang="en-US" b="1" i="1" dirty="0" smtClean="0"/>
              <a:t>Questions</a:t>
            </a:r>
            <a:br>
              <a:rPr lang="en-US" b="1" i="1" dirty="0" smtClean="0"/>
            </a:br>
            <a:r>
              <a:rPr lang="en-US" b="1" i="1" dirty="0" smtClean="0"/>
              <a:t>and</a:t>
            </a:r>
            <a:br>
              <a:rPr lang="en-US" b="1" i="1" dirty="0" smtClean="0"/>
            </a:br>
            <a:r>
              <a:rPr lang="en-US" b="1" i="1" dirty="0"/>
              <a:t>Answers</a:t>
            </a:r>
            <a:br>
              <a:rPr lang="en-US" b="1" i="1" dirty="0"/>
            </a:br>
            <a:endParaRPr lang="en-US" dirty="0"/>
          </a:p>
        </p:txBody>
      </p:sp>
      <p:sp>
        <p:nvSpPr>
          <p:cNvPr id="3" name="Content Placeholder 2"/>
          <p:cNvSpPr>
            <a:spLocks noGrp="1"/>
          </p:cNvSpPr>
          <p:nvPr>
            <p:ph sz="half" idx="1"/>
          </p:nvPr>
        </p:nvSpPr>
        <p:spPr>
          <a:xfrm flipV="1">
            <a:off x="457200" y="6126163"/>
            <a:ext cx="4038600" cy="122237"/>
          </a:xfrm>
        </p:spPr>
        <p:txBody>
          <a:bodyPr>
            <a:normAutofit fontScale="25000" lnSpcReduction="20000"/>
          </a:bodyPr>
          <a:lstStyle/>
          <a:p>
            <a:endParaRPr lang="en-US" dirty="0"/>
          </a:p>
        </p:txBody>
      </p:sp>
      <p:sp>
        <p:nvSpPr>
          <p:cNvPr id="4" name="Content Placeholder 3"/>
          <p:cNvSpPr>
            <a:spLocks noGrp="1"/>
          </p:cNvSpPr>
          <p:nvPr>
            <p:ph sz="half" idx="2"/>
          </p:nvPr>
        </p:nvSpPr>
        <p:spPr>
          <a:xfrm>
            <a:off x="4648200" y="6019800"/>
            <a:ext cx="4038600" cy="4525963"/>
          </a:xfrm>
        </p:spPr>
        <p:txBody>
          <a:bodyPr>
            <a:normAutofit fontScale="25000" lnSpcReduction="20000"/>
          </a:bodyPr>
          <a:lstStyle/>
          <a:p>
            <a:endParaRPr lang="en-US" dirty="0"/>
          </a:p>
        </p:txBody>
      </p:sp>
      <p:sp>
        <p:nvSpPr>
          <p:cNvPr id="5" name="Date Placeholder 4"/>
          <p:cNvSpPr>
            <a:spLocks noGrp="1"/>
          </p:cNvSpPr>
          <p:nvPr>
            <p:ph type="dt" sz="half" idx="10"/>
          </p:nvPr>
        </p:nvSpPr>
        <p:spPr/>
        <p:txBody>
          <a:bodyPr/>
          <a:lstStyle/>
          <a:p>
            <a:fld id="{B2A4A7A4-F5CD-4169-BFC9-52ACCBD46F13}" type="datetime1">
              <a:rPr lang="en-US" smtClean="0"/>
              <a:t>10/7/2014</a:t>
            </a:fld>
            <a:endParaRPr lang="en-US" dirty="0"/>
          </a:p>
        </p:txBody>
      </p:sp>
      <p:sp>
        <p:nvSpPr>
          <p:cNvPr id="6" name="Slide Number Placeholder 5"/>
          <p:cNvSpPr>
            <a:spLocks noGrp="1"/>
          </p:cNvSpPr>
          <p:nvPr>
            <p:ph type="sldNum" sz="quarter" idx="12"/>
          </p:nvPr>
        </p:nvSpPr>
        <p:spPr/>
        <p:txBody>
          <a:bodyPr/>
          <a:lstStyle/>
          <a:p>
            <a:fld id="{42801D8A-A239-4AFD-A0FB-15EDCC189FDB}" type="slidenum">
              <a:rPr lang="en-US" smtClean="0"/>
              <a:t>53</a:t>
            </a:fld>
            <a:endParaRPr lang="en-US" dirty="0"/>
          </a:p>
        </p:txBody>
      </p:sp>
    </p:spTree>
    <p:extLst>
      <p:ext uri="{BB962C8B-B14F-4D97-AF65-F5344CB8AC3E}">
        <p14:creationId xmlns:p14="http://schemas.microsoft.com/office/powerpoint/2010/main" val="103823517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73362"/>
          </a:xfrm>
        </p:spPr>
        <p:txBody>
          <a:bodyPr/>
          <a:lstStyle/>
          <a:p>
            <a:r>
              <a:rPr lang="en-US" b="1" i="1" dirty="0"/>
              <a:t>Thank you…</a:t>
            </a:r>
            <a:br>
              <a:rPr lang="en-US" b="1" i="1" dirty="0"/>
            </a:br>
            <a:r>
              <a:rPr lang="en-US" b="1" i="1" dirty="0"/>
              <a:t> we wish you success!</a:t>
            </a:r>
            <a:br>
              <a:rPr lang="en-US" b="1" i="1" dirty="0"/>
            </a:br>
            <a:endParaRPr lang="en-US" dirty="0"/>
          </a:p>
        </p:txBody>
      </p:sp>
      <p:sp>
        <p:nvSpPr>
          <p:cNvPr id="4" name="Content Placeholder 3"/>
          <p:cNvSpPr>
            <a:spLocks noGrp="1"/>
          </p:cNvSpPr>
          <p:nvPr>
            <p:ph sz="half" idx="2"/>
          </p:nvPr>
        </p:nvSpPr>
        <p:spPr>
          <a:xfrm flipV="1">
            <a:off x="4648200" y="6126163"/>
            <a:ext cx="4038600" cy="46037"/>
          </a:xfrm>
        </p:spPr>
        <p:txBody>
          <a:bodyPr>
            <a:normAutofit fontScale="25000" lnSpcReduction="20000"/>
          </a:bodyPr>
          <a:lstStyle/>
          <a:p>
            <a:endParaRPr lang="en-US" dirty="0"/>
          </a:p>
        </p:txBody>
      </p:sp>
      <p:sp>
        <p:nvSpPr>
          <p:cNvPr id="5" name="Date Placeholder 4"/>
          <p:cNvSpPr>
            <a:spLocks noGrp="1"/>
          </p:cNvSpPr>
          <p:nvPr>
            <p:ph type="dt" sz="half" idx="10"/>
          </p:nvPr>
        </p:nvSpPr>
        <p:spPr/>
        <p:txBody>
          <a:bodyPr/>
          <a:lstStyle/>
          <a:p>
            <a:fld id="{B2A4A7A4-F5CD-4169-BFC9-52ACCBD46F13}" type="datetime1">
              <a:rPr lang="en-US" smtClean="0"/>
              <a:t>10/7/2014</a:t>
            </a:fld>
            <a:endParaRPr lang="en-US" dirty="0"/>
          </a:p>
        </p:txBody>
      </p:sp>
      <p:sp>
        <p:nvSpPr>
          <p:cNvPr id="6" name="Slide Number Placeholder 5"/>
          <p:cNvSpPr>
            <a:spLocks noGrp="1"/>
          </p:cNvSpPr>
          <p:nvPr>
            <p:ph type="sldNum" sz="quarter" idx="12"/>
          </p:nvPr>
        </p:nvSpPr>
        <p:spPr/>
        <p:txBody>
          <a:bodyPr/>
          <a:lstStyle/>
          <a:p>
            <a:fld id="{42801D8A-A239-4AFD-A0FB-15EDCC189FDB}" type="slidenum">
              <a:rPr lang="en-US" smtClean="0"/>
              <a:t>54</a:t>
            </a:fld>
            <a:endParaRPr lang="en-US" dirty="0"/>
          </a:p>
        </p:txBody>
      </p:sp>
      <p:pic>
        <p:nvPicPr>
          <p:cNvPr id="7" name="Picture 4" descr="https://wiki.bridgew.edu/mediawiki/images/f/f9/Hands.gif"/>
          <p:cNvPicPr>
            <a:picLocks noGrp="1" noChangeAspect="1" noChangeArrowheads="1" noCrop="1"/>
          </p:cNvPicPr>
          <p:nvPr>
            <p:ph sz="half" idx="1"/>
          </p:nvPr>
        </p:nvPicPr>
        <p:blipFill>
          <a:blip r:embed="rId2" cstate="print"/>
          <a:srcRect/>
          <a:stretch>
            <a:fillRect/>
          </a:stretch>
        </p:blipFill>
        <p:spPr bwMode="auto">
          <a:xfrm>
            <a:off x="3048000" y="2362200"/>
            <a:ext cx="2895600" cy="2362200"/>
          </a:xfrm>
          <a:prstGeom prst="rect">
            <a:avLst/>
          </a:prstGeom>
          <a:solidFill>
            <a:srgbClr val="009900"/>
          </a:solidFill>
        </p:spPr>
      </p:pic>
    </p:spTree>
    <p:extLst>
      <p:ext uri="{BB962C8B-B14F-4D97-AF65-F5344CB8AC3E}">
        <p14:creationId xmlns:p14="http://schemas.microsoft.com/office/powerpoint/2010/main" val="11223654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Non Profit Events</a:t>
            </a:r>
            <a:endParaRPr lang="en-US" dirty="0"/>
          </a:p>
        </p:txBody>
      </p:sp>
      <p:sp>
        <p:nvSpPr>
          <p:cNvPr id="3" name="Content Placeholder 2"/>
          <p:cNvSpPr>
            <a:spLocks noGrp="1"/>
          </p:cNvSpPr>
          <p:nvPr>
            <p:ph idx="1"/>
          </p:nvPr>
        </p:nvSpPr>
        <p:spPr/>
        <p:txBody>
          <a:bodyPr>
            <a:normAutofit fontScale="70000" lnSpcReduction="20000"/>
          </a:bodyPr>
          <a:lstStyle/>
          <a:p>
            <a:pPr marL="0" lvl="1" indent="-342900">
              <a:buNone/>
            </a:pPr>
            <a:r>
              <a:rPr lang="en-US" b="1" dirty="0"/>
              <a:t>Working with Promoters – </a:t>
            </a:r>
            <a:r>
              <a:rPr lang="en-US" sz="3200" dirty="0"/>
              <a:t>Non- profits may have a third-party person promote their event. </a:t>
            </a:r>
          </a:p>
          <a:p>
            <a:pPr marL="1200150" lvl="3" indent="-342900">
              <a:buFont typeface="Wingdings" pitchFamily="2" charset="2"/>
              <a:buChar char="§"/>
            </a:pPr>
            <a:r>
              <a:rPr lang="en-US" sz="3300" dirty="0"/>
              <a:t>Promoters are considered employees of the non-profit</a:t>
            </a:r>
          </a:p>
          <a:p>
            <a:pPr marL="1200150" lvl="3" indent="-342900">
              <a:buFont typeface="Wingdings" pitchFamily="2" charset="2"/>
              <a:buChar char="§"/>
            </a:pPr>
            <a:r>
              <a:rPr lang="en-US" sz="3300" dirty="0"/>
              <a:t>the non- profit is responsible for what the promoter does. </a:t>
            </a:r>
          </a:p>
          <a:p>
            <a:pPr marL="1200150" lvl="3" indent="-342900">
              <a:buFont typeface="Wingdings" pitchFamily="2" charset="2"/>
              <a:buChar char="§"/>
            </a:pPr>
            <a:r>
              <a:rPr lang="en-US" sz="3300" dirty="0"/>
              <a:t>Alcohol distributors/or manufactures may not give funds directly or indirectly to the non-profit liquor license holder. </a:t>
            </a:r>
          </a:p>
          <a:p>
            <a:pPr marL="1200150" lvl="3" indent="-342900">
              <a:buFont typeface="Wingdings" pitchFamily="2" charset="2"/>
              <a:buChar char="§"/>
            </a:pPr>
            <a:r>
              <a:rPr lang="en-US" sz="3300" dirty="0"/>
              <a:t>Promoters may not accept sponsorship dollars for the non-profit liquor license holder.</a:t>
            </a:r>
          </a:p>
          <a:p>
            <a:pPr marL="1200150" lvl="3" indent="-342900">
              <a:buFont typeface="Wingdings" pitchFamily="2" charset="2"/>
              <a:buChar char="§"/>
            </a:pPr>
            <a:endParaRPr lang="en-US" sz="3300" dirty="0"/>
          </a:p>
          <a:p>
            <a:pPr marL="1200150" lvl="3" indent="-342900">
              <a:buFont typeface="Wingdings" pitchFamily="2" charset="2"/>
              <a:buChar char="§"/>
            </a:pPr>
            <a:r>
              <a:rPr lang="en-US" sz="3300" dirty="0"/>
              <a:t>Promoters </a:t>
            </a:r>
            <a:r>
              <a:rPr lang="en-US" sz="3300" u="sng" dirty="0">
                <a:solidFill>
                  <a:srgbClr val="3333FF"/>
                </a:solidFill>
              </a:rPr>
              <a:t>may not accept </a:t>
            </a:r>
            <a:r>
              <a:rPr lang="en-US" sz="3300" dirty="0"/>
              <a:t>alcohol product. </a:t>
            </a:r>
          </a:p>
          <a:p>
            <a:endParaRPr lang="en-US" dirty="0"/>
          </a:p>
          <a:p>
            <a:endParaRPr lang="en-US" dirty="0"/>
          </a:p>
        </p:txBody>
      </p:sp>
      <p:sp>
        <p:nvSpPr>
          <p:cNvPr id="4" name="Date Placeholder 3"/>
          <p:cNvSpPr>
            <a:spLocks noGrp="1"/>
          </p:cNvSpPr>
          <p:nvPr>
            <p:ph type="dt" sz="half" idx="10"/>
          </p:nvPr>
        </p:nvSpPr>
        <p:spPr/>
        <p:txBody>
          <a:bodyPr/>
          <a:lstStyle/>
          <a:p>
            <a:fld id="{9071D2FB-70FA-43C9-A5E0-DC97DF47A1D8}" type="datetime1">
              <a:rPr lang="en-US" smtClean="0"/>
              <a:t>10/7/2014</a:t>
            </a:fld>
            <a:endParaRPr lang="en-US" dirty="0"/>
          </a:p>
        </p:txBody>
      </p:sp>
      <p:sp>
        <p:nvSpPr>
          <p:cNvPr id="5" name="Slide Number Placeholder 4"/>
          <p:cNvSpPr>
            <a:spLocks noGrp="1"/>
          </p:cNvSpPr>
          <p:nvPr>
            <p:ph type="sldNum" sz="quarter" idx="12"/>
          </p:nvPr>
        </p:nvSpPr>
        <p:spPr/>
        <p:txBody>
          <a:bodyPr/>
          <a:lstStyle/>
          <a:p>
            <a:fld id="{42801D8A-A239-4AFD-A0FB-15EDCC189FDB}" type="slidenum">
              <a:rPr lang="en-US" smtClean="0"/>
              <a:t>6</a:t>
            </a:fld>
            <a:endParaRPr lang="en-US" dirty="0"/>
          </a:p>
        </p:txBody>
      </p:sp>
    </p:spTree>
    <p:extLst>
      <p:ext uri="{BB962C8B-B14F-4D97-AF65-F5344CB8AC3E}">
        <p14:creationId xmlns:p14="http://schemas.microsoft.com/office/powerpoint/2010/main" val="38038661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Public and Civic Events</a:t>
            </a:r>
            <a:endParaRPr lang="en-US" dirty="0"/>
          </a:p>
        </p:txBody>
      </p:sp>
      <p:sp>
        <p:nvSpPr>
          <p:cNvPr id="3" name="Content Placeholder 2"/>
          <p:cNvSpPr>
            <a:spLocks noGrp="1"/>
          </p:cNvSpPr>
          <p:nvPr>
            <p:ph idx="1"/>
          </p:nvPr>
        </p:nvSpPr>
        <p:spPr/>
        <p:txBody>
          <a:bodyPr>
            <a:normAutofit fontScale="62500" lnSpcReduction="20000"/>
          </a:bodyPr>
          <a:lstStyle/>
          <a:p>
            <a:r>
              <a:rPr lang="en-US" dirty="0"/>
              <a:t>There are two types of events:</a:t>
            </a:r>
          </a:p>
          <a:p>
            <a:pPr lvl="1"/>
            <a:r>
              <a:rPr lang="en-US" dirty="0"/>
              <a:t>A Non-Profit event</a:t>
            </a:r>
          </a:p>
          <a:p>
            <a:pPr lvl="2"/>
            <a:r>
              <a:rPr lang="en-US" dirty="0"/>
              <a:t>This event is organized and developed solely by the non-profit.</a:t>
            </a:r>
          </a:p>
          <a:p>
            <a:pPr lvl="2"/>
            <a:r>
              <a:rPr lang="en-US" dirty="0"/>
              <a:t>The non- profit obtains the proceeds of entire event</a:t>
            </a:r>
          </a:p>
          <a:p>
            <a:pPr lvl="1"/>
            <a:r>
              <a:rPr lang="en-US" dirty="0"/>
              <a:t>Event Coordinator- event is introduced and developed by an Event Coordinator</a:t>
            </a:r>
          </a:p>
          <a:p>
            <a:pPr lvl="2"/>
            <a:r>
              <a:rPr lang="en-US" dirty="0"/>
              <a:t>Any individual or organization may organize a public event</a:t>
            </a:r>
          </a:p>
          <a:p>
            <a:pPr lvl="2"/>
            <a:r>
              <a:rPr lang="en-US" dirty="0"/>
              <a:t> A Non- profit may be invited to be present as a special occasion licensee, all proceeds from the sale of alcohol are retained by the non-profit</a:t>
            </a:r>
          </a:p>
          <a:p>
            <a:r>
              <a:rPr lang="en-US" dirty="0"/>
              <a:t>Industry members (alcohol manufacturers and distributors) may sponsor public and civic events . Event Coordinators may not sponsor alcohol  related activities such as beer gardens</a:t>
            </a:r>
          </a:p>
          <a:p>
            <a:r>
              <a:rPr lang="en-US" dirty="0"/>
              <a:t>Industry members may NOT sponsor an event held by the non- profit  if that non-profit holds a special occasion liquor license</a:t>
            </a:r>
          </a:p>
          <a:p>
            <a:r>
              <a:rPr lang="en-US" dirty="0"/>
              <a:t>Industry members may provide signage, programs, and brand advertising to a special occasion licensee</a:t>
            </a:r>
          </a:p>
          <a:p>
            <a:r>
              <a:rPr lang="en-US" i="1" dirty="0"/>
              <a:t>See WAC 314-52-130 for additional rules</a:t>
            </a:r>
          </a:p>
          <a:p>
            <a:endParaRPr lang="en-US" dirty="0"/>
          </a:p>
        </p:txBody>
      </p:sp>
      <p:sp>
        <p:nvSpPr>
          <p:cNvPr id="4" name="Date Placeholder 3"/>
          <p:cNvSpPr>
            <a:spLocks noGrp="1"/>
          </p:cNvSpPr>
          <p:nvPr>
            <p:ph type="dt" sz="half" idx="10"/>
          </p:nvPr>
        </p:nvSpPr>
        <p:spPr/>
        <p:txBody>
          <a:bodyPr/>
          <a:lstStyle/>
          <a:p>
            <a:fld id="{9071D2FB-70FA-43C9-A5E0-DC97DF47A1D8}" type="datetime1">
              <a:rPr lang="en-US" smtClean="0"/>
              <a:t>10/7/2014</a:t>
            </a:fld>
            <a:endParaRPr lang="en-US" dirty="0"/>
          </a:p>
        </p:txBody>
      </p:sp>
      <p:sp>
        <p:nvSpPr>
          <p:cNvPr id="5" name="Slide Number Placeholder 4"/>
          <p:cNvSpPr>
            <a:spLocks noGrp="1"/>
          </p:cNvSpPr>
          <p:nvPr>
            <p:ph type="sldNum" sz="quarter" idx="12"/>
          </p:nvPr>
        </p:nvSpPr>
        <p:spPr/>
        <p:txBody>
          <a:bodyPr/>
          <a:lstStyle/>
          <a:p>
            <a:fld id="{42801D8A-A239-4AFD-A0FB-15EDCC189FDB}" type="slidenum">
              <a:rPr lang="en-US" smtClean="0"/>
              <a:t>7</a:t>
            </a:fld>
            <a:endParaRPr lang="en-US" dirty="0"/>
          </a:p>
        </p:txBody>
      </p:sp>
    </p:spTree>
    <p:extLst>
      <p:ext uri="{BB962C8B-B14F-4D97-AF65-F5344CB8AC3E}">
        <p14:creationId xmlns:p14="http://schemas.microsoft.com/office/powerpoint/2010/main" val="40521409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Alcohol at the Event</a:t>
            </a:r>
            <a:endParaRPr lang="en-US" dirty="0"/>
          </a:p>
        </p:txBody>
      </p:sp>
      <p:sp>
        <p:nvSpPr>
          <p:cNvPr id="3" name="Content Placeholder 2"/>
          <p:cNvSpPr>
            <a:spLocks noGrp="1"/>
          </p:cNvSpPr>
          <p:nvPr>
            <p:ph idx="1"/>
          </p:nvPr>
        </p:nvSpPr>
        <p:spPr/>
        <p:txBody>
          <a:bodyPr>
            <a:normAutofit fontScale="92500" lnSpcReduction="10000"/>
          </a:bodyPr>
          <a:lstStyle/>
          <a:p>
            <a:r>
              <a:rPr lang="en-US" dirty="0"/>
              <a:t>Alcohol must be purchased from a Washington State licensed retailer, distributor, or manufacturer.</a:t>
            </a:r>
          </a:p>
          <a:p>
            <a:pPr marL="0" lvl="0" indent="0" hangingPunct="0">
              <a:spcBef>
                <a:spcPts val="0"/>
              </a:spcBef>
            </a:pPr>
            <a:r>
              <a:rPr lang="en-US" dirty="0"/>
              <a:t>  You may not advertise or sell beer, wine, or spirits</a:t>
            </a:r>
          </a:p>
          <a:p>
            <a:pPr marL="0" lvl="0" indent="0" hangingPunct="0">
              <a:spcBef>
                <a:spcPts val="0"/>
              </a:spcBef>
              <a:buNone/>
            </a:pPr>
            <a:r>
              <a:rPr lang="en-US" dirty="0"/>
              <a:t>     below cost.</a:t>
            </a:r>
          </a:p>
          <a:p>
            <a:r>
              <a:rPr lang="en-US" dirty="0"/>
              <a:t>You may not make awards or gifts of alcohol.</a:t>
            </a:r>
          </a:p>
          <a:p>
            <a:pPr lvl="0"/>
            <a:r>
              <a:rPr lang="en-US" dirty="0"/>
              <a:t>If the event is held at a liquor-licensed location, the licensee may not sell or serve their liquor in the same room to event guests (</a:t>
            </a:r>
            <a:r>
              <a:rPr lang="en-US" i="1" dirty="0"/>
              <a:t>we don’t allow two licenses at the one location</a:t>
            </a:r>
            <a:r>
              <a:rPr lang="en-US" dirty="0"/>
              <a:t>).</a:t>
            </a:r>
          </a:p>
          <a:p>
            <a:endParaRPr lang="en-US" dirty="0"/>
          </a:p>
        </p:txBody>
      </p:sp>
      <p:sp>
        <p:nvSpPr>
          <p:cNvPr id="4" name="Date Placeholder 3"/>
          <p:cNvSpPr>
            <a:spLocks noGrp="1"/>
          </p:cNvSpPr>
          <p:nvPr>
            <p:ph type="dt" sz="half" idx="10"/>
          </p:nvPr>
        </p:nvSpPr>
        <p:spPr/>
        <p:txBody>
          <a:bodyPr/>
          <a:lstStyle/>
          <a:p>
            <a:fld id="{9071D2FB-70FA-43C9-A5E0-DC97DF47A1D8}" type="datetime1">
              <a:rPr lang="en-US" smtClean="0"/>
              <a:t>10/7/2014</a:t>
            </a:fld>
            <a:endParaRPr lang="en-US" dirty="0"/>
          </a:p>
        </p:txBody>
      </p:sp>
      <p:sp>
        <p:nvSpPr>
          <p:cNvPr id="5" name="Slide Number Placeholder 4"/>
          <p:cNvSpPr>
            <a:spLocks noGrp="1"/>
          </p:cNvSpPr>
          <p:nvPr>
            <p:ph type="sldNum" sz="quarter" idx="12"/>
          </p:nvPr>
        </p:nvSpPr>
        <p:spPr/>
        <p:txBody>
          <a:bodyPr/>
          <a:lstStyle/>
          <a:p>
            <a:fld id="{42801D8A-A239-4AFD-A0FB-15EDCC189FDB}" type="slidenum">
              <a:rPr lang="en-US" smtClean="0"/>
              <a:t>8</a:t>
            </a:fld>
            <a:endParaRPr lang="en-US" dirty="0"/>
          </a:p>
        </p:txBody>
      </p:sp>
    </p:spTree>
    <p:extLst>
      <p:ext uri="{BB962C8B-B14F-4D97-AF65-F5344CB8AC3E}">
        <p14:creationId xmlns:p14="http://schemas.microsoft.com/office/powerpoint/2010/main" val="36092240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Beer, Wine &amp; Spirits</a:t>
            </a:r>
            <a:endParaRPr lang="en-US" dirty="0"/>
          </a:p>
        </p:txBody>
      </p:sp>
      <p:sp>
        <p:nvSpPr>
          <p:cNvPr id="3" name="Content Placeholder 2"/>
          <p:cNvSpPr>
            <a:spLocks noGrp="1"/>
          </p:cNvSpPr>
          <p:nvPr>
            <p:ph idx="1"/>
          </p:nvPr>
        </p:nvSpPr>
        <p:spPr/>
        <p:txBody>
          <a:bodyPr>
            <a:normAutofit fontScale="85000" lnSpcReduction="20000"/>
          </a:bodyPr>
          <a:lstStyle/>
          <a:p>
            <a:r>
              <a:rPr lang="en-US" sz="3600" dirty="0"/>
              <a:t>Alcohol may be purchased from: </a:t>
            </a:r>
          </a:p>
          <a:p>
            <a:pPr marL="1314450" lvl="2" indent="-514350" hangingPunct="0">
              <a:spcBef>
                <a:spcPts val="0"/>
              </a:spcBef>
              <a:buFont typeface="Wingdings" pitchFamily="2" charset="2"/>
              <a:buChar char="§"/>
            </a:pPr>
            <a:r>
              <a:rPr lang="en-US" sz="3200" dirty="0"/>
              <a:t>any licensed retailer, distributor, manufacturer (in or out of state winery, brewery, in-state distillery)</a:t>
            </a:r>
          </a:p>
          <a:p>
            <a:pPr marL="914400" lvl="1" indent="-514350" hangingPunct="0">
              <a:spcBef>
                <a:spcPts val="0"/>
              </a:spcBef>
              <a:buNone/>
            </a:pPr>
            <a:endParaRPr lang="en-US" sz="3600" dirty="0"/>
          </a:p>
          <a:p>
            <a:pPr marL="0" lvl="0" indent="0" hangingPunct="0">
              <a:spcBef>
                <a:spcPts val="0"/>
              </a:spcBef>
            </a:pPr>
            <a:r>
              <a:rPr lang="en-US" sz="3600" dirty="0"/>
              <a:t>   Alcohol may be donated by a winery, brewery or distillery  if your organization is registered as a “501 (C) 3 ” or  a “501 (C) 6”, and only operating under a Special Occasion License.</a:t>
            </a:r>
          </a:p>
          <a:p>
            <a:pPr marL="0" lvl="0" indent="0" hangingPunct="0">
              <a:spcBef>
                <a:spcPts val="0"/>
              </a:spcBef>
              <a:buNone/>
            </a:pPr>
            <a:endParaRPr lang="en-US" sz="3600" dirty="0"/>
          </a:p>
          <a:p>
            <a:pPr marL="0" indent="0" hangingPunct="0">
              <a:spcBef>
                <a:spcPts val="0"/>
              </a:spcBef>
            </a:pPr>
            <a:r>
              <a:rPr lang="en-US" dirty="0"/>
              <a:t>In-state Distilleries may donate spirits to a 501 C-3 or 501 C-6  </a:t>
            </a:r>
          </a:p>
          <a:p>
            <a:endParaRPr lang="en-US" dirty="0"/>
          </a:p>
        </p:txBody>
      </p:sp>
      <p:sp>
        <p:nvSpPr>
          <p:cNvPr id="4" name="Date Placeholder 3"/>
          <p:cNvSpPr>
            <a:spLocks noGrp="1"/>
          </p:cNvSpPr>
          <p:nvPr>
            <p:ph type="dt" sz="half" idx="10"/>
          </p:nvPr>
        </p:nvSpPr>
        <p:spPr/>
        <p:txBody>
          <a:bodyPr/>
          <a:lstStyle/>
          <a:p>
            <a:fld id="{9071D2FB-70FA-43C9-A5E0-DC97DF47A1D8}" type="datetime1">
              <a:rPr lang="en-US" smtClean="0"/>
              <a:t>10/7/2014</a:t>
            </a:fld>
            <a:endParaRPr lang="en-US" dirty="0"/>
          </a:p>
        </p:txBody>
      </p:sp>
      <p:sp>
        <p:nvSpPr>
          <p:cNvPr id="5" name="Slide Number Placeholder 4"/>
          <p:cNvSpPr>
            <a:spLocks noGrp="1"/>
          </p:cNvSpPr>
          <p:nvPr>
            <p:ph type="sldNum" sz="quarter" idx="12"/>
          </p:nvPr>
        </p:nvSpPr>
        <p:spPr/>
        <p:txBody>
          <a:bodyPr/>
          <a:lstStyle/>
          <a:p>
            <a:fld id="{42801D8A-A239-4AFD-A0FB-15EDCC189FDB}" type="slidenum">
              <a:rPr lang="en-US" smtClean="0"/>
              <a:t>9</a:t>
            </a:fld>
            <a:endParaRPr lang="en-US" dirty="0"/>
          </a:p>
        </p:txBody>
      </p:sp>
    </p:spTree>
    <p:extLst>
      <p:ext uri="{BB962C8B-B14F-4D97-AF65-F5344CB8AC3E}">
        <p14:creationId xmlns:p14="http://schemas.microsoft.com/office/powerpoint/2010/main" val="13926023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1631</TotalTime>
  <Words>2518</Words>
  <Application>Microsoft Office PowerPoint</Application>
  <PresentationFormat>On-screen Show (4:3)</PresentationFormat>
  <Paragraphs>344</Paragraphs>
  <Slides>54</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Links</vt:lpstr>
      </vt:variant>
      <vt:variant>
        <vt:i4>7</vt:i4>
      </vt:variant>
      <vt:variant>
        <vt:lpstr>Slide Titles</vt:lpstr>
      </vt:variant>
      <vt:variant>
        <vt:i4>54</vt:i4>
      </vt:variant>
    </vt:vector>
  </HeadingPairs>
  <TitlesOfParts>
    <vt:vector size="66" baseType="lpstr">
      <vt:lpstr>Arial</vt:lpstr>
      <vt:lpstr>Calibri</vt:lpstr>
      <vt:lpstr>Rockwell</vt:lpstr>
      <vt:lpstr>Wingdings</vt:lpstr>
      <vt:lpstr>Office Theme</vt:lpstr>
      <vt:lpstr>Documents\VISIOfiles\Seattle Roundtable Event\May 7 Training Event Distributors\Non-Profit Window.vsd\Drawing\~Page-2\Rounded rectangle.7</vt:lpstr>
      <vt:lpstr>C:\Users\pws\Documents\VISIOfiles\Seattle Roundtable Event\May 7 Training Event Distributors\Non-Profit Window.vsd\Drawing\~Page-1\Rectangle.119</vt:lpstr>
      <vt:lpstr>C:\Users\pws\Documents\VISIOfiles\Seattle Roundtable Event\May 7 Training Event Distributors\Non-Profit Window.vsd\Drawing\~Page-2\Rectangle.68</vt:lpstr>
      <vt:lpstr>C:\Users\pws\Documents\VISIOfiles\Seattle Roundtable Event\May 7 Training Event Distributors\Non-Profit Window.vsd\Drawing\~Page-2\Rectangle.69</vt:lpstr>
      <vt:lpstr>C:\Users\pws\Documents\VISIOfiles\Seattle Roundtable Event\May 7 Training Event Distributors\Non-Profit Window.vsd\Drawing\~Page-2\Rectangle.70</vt:lpstr>
      <vt:lpstr>C:\Users\pws\Documents\VISIOfiles\Seattle Roundtable Event\May 7 Training Event Distributors\Non-Profit Window.vsd\Drawing\~Page-2\Rectangle.5</vt:lpstr>
      <vt:lpstr>C:\Users\pws\Documents\VISIOfiles\Seattle Roundtable Event\May 7 Training Event Distributors\Non-Profit Window.vsd\Drawing\~Page-3\Rectangle.71</vt:lpstr>
      <vt:lpstr>“SUCCESS IN NORTH MASON COUNTY” Friday Sept. 11th- Noon to 1:00 p.m. Theler Community Center  22871 NE State Route 3, Belfair North Mason Chamber of Commerce &amp; Washington State Liquor Control Board </vt:lpstr>
      <vt:lpstr>Creating a Successful Non-Profit Event</vt:lpstr>
      <vt:lpstr>Special Occasion License</vt:lpstr>
      <vt:lpstr>Local Authority Notification</vt:lpstr>
      <vt:lpstr>Proceeds from Liquor Sales</vt:lpstr>
      <vt:lpstr>Non Profit Events</vt:lpstr>
      <vt:lpstr>Public and Civic Events</vt:lpstr>
      <vt:lpstr>Alcohol at the Event</vt:lpstr>
      <vt:lpstr>Beer, Wine &amp; Spirits</vt:lpstr>
      <vt:lpstr>Off Premises Sales</vt:lpstr>
      <vt:lpstr>Goods or Services</vt:lpstr>
      <vt:lpstr>Banquet Permits</vt:lpstr>
      <vt:lpstr>PowerPoint Presentation</vt:lpstr>
      <vt:lpstr>Banquet Permits</vt:lpstr>
      <vt:lpstr>Banquet Permits</vt:lpstr>
      <vt:lpstr>Catering Endorsement</vt:lpstr>
      <vt:lpstr>Non-liquor Licensed Caterers </vt:lpstr>
      <vt:lpstr>Liquor Caterer License</vt:lpstr>
      <vt:lpstr>Raffles and Alcohol</vt:lpstr>
      <vt:lpstr>Public Safety</vt:lpstr>
      <vt:lpstr>Public Safety Laws</vt:lpstr>
      <vt:lpstr>Non-Profit Organizations Special Occasion Checklist</vt:lpstr>
      <vt:lpstr> Step 1: Review License Requirements</vt:lpstr>
      <vt:lpstr>Step 2: Non-Profit NPO Contact State Liquor Board</vt:lpstr>
      <vt:lpstr>Step 3: Local Government Approval</vt:lpstr>
      <vt:lpstr>Step 4: Special Occasion Licensed Issued</vt:lpstr>
      <vt:lpstr>Step 5-A : NPO Manages Event Checklist for Restaurants</vt:lpstr>
      <vt:lpstr>Step 5-B : NPO Manages Event A. Checklist for Caterer</vt:lpstr>
      <vt:lpstr>Step 5-C : NPO Manages Event Checklist for Promoters</vt:lpstr>
      <vt:lpstr>Step 5-D: NPO Manages Event Checklist for Manufacturers</vt:lpstr>
      <vt:lpstr>Step 5-E : NPO Manages Event Checklist for Distributors</vt:lpstr>
      <vt:lpstr>Non-Profit Corporation-Special Occasion License Checklist </vt:lpstr>
      <vt:lpstr>Special Occasion FAQ? Please Test Your Knowledge &amp; Keep  Your Score</vt:lpstr>
      <vt:lpstr> What does the special occasion  license allow?  </vt:lpstr>
      <vt:lpstr>Who can apply for a special  occasion license?</vt:lpstr>
      <vt:lpstr>How can I apply for a special  occasion license?</vt:lpstr>
      <vt:lpstr>Can I have alcohol at an event if I’m a nonprofit and I didn’t get a special occasion license?</vt:lpstr>
      <vt:lpstr>Can I use a banquet permit to sell alcohol at my nonprofit event?</vt:lpstr>
      <vt:lpstr> Where can I purchase alcohol if I am using a SOL?  </vt:lpstr>
      <vt:lpstr>Can I receive alcohol donations?</vt:lpstr>
      <vt:lpstr>Can I collect sponsorship money from a manufacturer or distributor to help me pay for my event?</vt:lpstr>
      <vt:lpstr>What happens if I don’t sell all my alcohol at my event and I have some left over?</vt:lpstr>
      <vt:lpstr> Can a manufacturer or distributor help me at the event?   </vt:lpstr>
      <vt:lpstr>May I sell bottles of wine for consumption during the event?</vt:lpstr>
      <vt:lpstr>Can I auction beer or wine at my event?</vt:lpstr>
      <vt:lpstr> Can employees of the nonprofit organization drink during the event? </vt:lpstr>
      <vt:lpstr>How Many Correct Answers?</vt:lpstr>
      <vt:lpstr>Inspection Questions What Officers are Looking For ?</vt:lpstr>
      <vt:lpstr>Scenarios</vt:lpstr>
      <vt:lpstr>Scenario 1: A local non-profit wants to present a free art festival in an unoccupied downtown building with visual art, live music and a beer garden. What types of licenses and permits might they need?</vt:lpstr>
      <vt:lpstr>Scenario 2: A NPO wants to present an art fair in the Park, including booths with tents/canopies, live music, food trucks and a beer garden. They also want to expand the fair into the Street. What permits/licenses/ time frames are necessary?</vt:lpstr>
      <vt:lpstr>Scenario 3: A Local commercial book store wants to put on a live music show after hours in their space and charge admission to pay the bands. Does this change the maximum occupancy? What if they want to serve free food and beverages? Are there special permits or licenses they might need?</vt:lpstr>
      <vt:lpstr> Questions and Answers </vt:lpstr>
      <vt:lpstr>Thank you…  we wish you success!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Non-Profit Organizations Special Occasion Checklist</dc:title>
  <dc:creator>Profiler</dc:creator>
  <cp:lastModifiedBy>Chamber Adena</cp:lastModifiedBy>
  <cp:revision>63</cp:revision>
  <cp:lastPrinted>2014-09-12T01:29:27Z</cp:lastPrinted>
  <dcterms:created xsi:type="dcterms:W3CDTF">2014-08-05T16:35:54Z</dcterms:created>
  <dcterms:modified xsi:type="dcterms:W3CDTF">2014-10-07T17:19:47Z</dcterms:modified>
</cp:coreProperties>
</file>