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6"/>
  </p:notesMasterIdLst>
  <p:handoutMasterIdLst>
    <p:handoutMasterId r:id="rId27"/>
  </p:handoutMasterIdLst>
  <p:sldIdLst>
    <p:sldId id="879" r:id="rId2"/>
    <p:sldId id="1013" r:id="rId3"/>
    <p:sldId id="1016" r:id="rId4"/>
    <p:sldId id="1034" r:id="rId5"/>
    <p:sldId id="1018" r:id="rId6"/>
    <p:sldId id="1014" r:id="rId7"/>
    <p:sldId id="1015" r:id="rId8"/>
    <p:sldId id="1026" r:id="rId9"/>
    <p:sldId id="1012" r:id="rId10"/>
    <p:sldId id="1023" r:id="rId11"/>
    <p:sldId id="1035" r:id="rId12"/>
    <p:sldId id="1020" r:id="rId13"/>
    <p:sldId id="1019" r:id="rId14"/>
    <p:sldId id="1027" r:id="rId15"/>
    <p:sldId id="1024" r:id="rId16"/>
    <p:sldId id="1021" r:id="rId17"/>
    <p:sldId id="1028" r:id="rId18"/>
    <p:sldId id="1025" r:id="rId19"/>
    <p:sldId id="1031" r:id="rId20"/>
    <p:sldId id="1010" r:id="rId21"/>
    <p:sldId id="1032" r:id="rId22"/>
    <p:sldId id="1022" r:id="rId23"/>
    <p:sldId id="1033" r:id="rId24"/>
    <p:sldId id="1008" r:id="rId25"/>
  </p:sldIdLst>
  <p:sldSz cx="9144000" cy="6858000" type="letter"/>
  <p:notesSz cx="9232900" cy="6934200"/>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760">
          <p15:clr>
            <a:srgbClr val="A4A3A4"/>
          </p15:clr>
        </p15:guide>
        <p15:guide id="2" pos="2880">
          <p15:clr>
            <a:srgbClr val="A4A3A4"/>
          </p15:clr>
        </p15:guide>
      </p15:sldGuideLst>
    </p:ext>
    <p:ext uri="{2D200454-40CA-4A62-9FC3-DE9A4176ACB9}">
      <p15:notesGuideLst xmlns:p15="http://schemas.microsoft.com/office/powerpoint/2012/main" xmlns="">
        <p15:guide id="1" orient="horz" pos="2184">
          <p15:clr>
            <a:srgbClr val="A4A3A4"/>
          </p15:clr>
        </p15:guide>
        <p15:guide id="2" pos="29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Metz" initials="DM" lastIdx="12" clrIdx="0"/>
  <p:cmAuthor id="1" name="Liz" initials="LM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A51"/>
    <a:srgbClr val="73B860"/>
    <a:srgbClr val="F9EBAF"/>
    <a:srgbClr val="339933"/>
    <a:srgbClr val="009900"/>
    <a:srgbClr val="FF0000"/>
    <a:srgbClr val="B2CC92"/>
    <a:srgbClr val="DDDDDD"/>
    <a:srgbClr val="E4E4E4"/>
    <a:srgbClr val="FC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87" autoAdjust="0"/>
    <p:restoredTop sz="94434" autoAdjust="0"/>
  </p:normalViewPr>
  <p:slideViewPr>
    <p:cSldViewPr snapToGrid="0">
      <p:cViewPr>
        <p:scale>
          <a:sx n="88" d="100"/>
          <a:sy n="88" d="100"/>
        </p:scale>
        <p:origin x="-82" y="-5"/>
      </p:cViewPr>
      <p:guideLst>
        <p:guide orient="horz" pos="3760"/>
        <p:guide pos="2880"/>
      </p:guideLst>
    </p:cSldViewPr>
  </p:slideViewPr>
  <p:outlineViewPr>
    <p:cViewPr>
      <p:scale>
        <a:sx n="33" d="100"/>
        <a:sy n="33" d="100"/>
      </p:scale>
      <p:origin x="0" y="-2604"/>
    </p:cViewPr>
  </p:outlineViewPr>
  <p:notesTextViewPr>
    <p:cViewPr>
      <p:scale>
        <a:sx n="100" d="100"/>
        <a:sy n="100" d="100"/>
      </p:scale>
      <p:origin x="0" y="0"/>
    </p:cViewPr>
  </p:notesTextViewPr>
  <p:sorterViewPr>
    <p:cViewPr>
      <p:scale>
        <a:sx n="95" d="100"/>
        <a:sy n="95" d="100"/>
      </p:scale>
      <p:origin x="0" y="-7500"/>
    </p:cViewPr>
  </p:sorterViewPr>
  <p:notesViewPr>
    <p:cSldViewPr snapToGrid="0">
      <p:cViewPr varScale="1">
        <p:scale>
          <a:sx n="120" d="100"/>
          <a:sy n="120" d="100"/>
        </p:scale>
        <p:origin x="-774" y="-108"/>
      </p:cViewPr>
      <p:guideLst>
        <p:guide orient="horz" pos="2184"/>
        <p:guide pos="29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86915271579958"/>
          <c:y val="7.4954237052560616E-2"/>
          <c:w val="0.45707851048024684"/>
          <c:h val="0.86317307512220698"/>
        </c:manualLayout>
      </c:layout>
      <c:barChart>
        <c:barDir val="bar"/>
        <c:grouping val="percentStacked"/>
        <c:varyColors val="0"/>
        <c:ser>
          <c:idx val="0"/>
          <c:order val="0"/>
          <c:tx>
            <c:strRef>
              <c:f>Sheet1!$B$1</c:f>
              <c:strCache>
                <c:ptCount val="1"/>
                <c:pt idx="0">
                  <c:v>Ext. Imp.</c:v>
                </c:pt>
              </c:strCache>
            </c:strRef>
          </c:tx>
          <c:spPr>
            <a:solidFill>
              <a:schemeClr val="accent1"/>
            </a:solidFill>
            <a:ln>
              <a:solidFill>
                <a:schemeClr val="tx1"/>
              </a:solidFill>
            </a:ln>
          </c:spPr>
          <c:invertIfNegative val="0"/>
          <c:dLbls>
            <c:spPr>
              <a:noFill/>
              <a:ln w="25361">
                <a:noFill/>
              </a:ln>
            </c:spPr>
            <c:txPr>
              <a:bodyPr/>
              <a:lstStyle/>
              <a:p>
                <a:pPr>
                  <a:defRPr sz="1598">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Protecting children from sexual predators</c:v>
                </c:pt>
                <c:pt idx="1">
                  <c:v>Ensuring that everyone in the court system is treated fairly and impartially</c:v>
                </c:pt>
                <c:pt idx="2">
                  <c:v>Keeping violent criminals off the street</c:v>
                </c:pt>
                <c:pt idx="3">
                  <c:v>Stopping domestic violence</c:v>
                </c:pt>
                <c:pt idx="4">
                  <c:v>Protecting seniors from scams</c:v>
                </c:pt>
                <c:pt idx="5">
                  <c:v>Improving efficiency by having all tiers of law enforcement, courts, jails in a central location</c:v>
                </c:pt>
              </c:strCache>
            </c:strRef>
          </c:cat>
          <c:val>
            <c:numRef>
              <c:f>Sheet1!$B$2:$B$7</c:f>
              <c:numCache>
                <c:formatCode>0%</c:formatCode>
                <c:ptCount val="6"/>
                <c:pt idx="0">
                  <c:v>0.47</c:v>
                </c:pt>
                <c:pt idx="1">
                  <c:v>0.47</c:v>
                </c:pt>
                <c:pt idx="2">
                  <c:v>0.42</c:v>
                </c:pt>
                <c:pt idx="3">
                  <c:v>0.41</c:v>
                </c:pt>
                <c:pt idx="4">
                  <c:v>0.3</c:v>
                </c:pt>
                <c:pt idx="5">
                  <c:v>0.09</c:v>
                </c:pt>
              </c:numCache>
            </c:numRef>
          </c:val>
        </c:ser>
        <c:ser>
          <c:idx val="1"/>
          <c:order val="1"/>
          <c:tx>
            <c:strRef>
              <c:f>Sheet1!$C$1</c:f>
              <c:strCache>
                <c:ptCount val="1"/>
                <c:pt idx="0">
                  <c:v>Very Imp.</c:v>
                </c:pt>
              </c:strCache>
            </c:strRef>
          </c:tx>
          <c:spPr>
            <a:solidFill>
              <a:schemeClr val="accent2"/>
            </a:solidFill>
            <a:ln w="9510">
              <a:solidFill>
                <a:schemeClr val="tx1"/>
              </a:solidFill>
            </a:ln>
          </c:spPr>
          <c:invertIfNegative val="0"/>
          <c:dLbls>
            <c:spPr>
              <a:noFill/>
              <a:ln w="25361">
                <a:noFill/>
              </a:ln>
            </c:spPr>
            <c:txPr>
              <a:bodyPr/>
              <a:lstStyle/>
              <a:p>
                <a:pPr>
                  <a:defRPr sz="1598">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Protecting children from sexual predators</c:v>
                </c:pt>
                <c:pt idx="1">
                  <c:v>Ensuring that everyone in the court system is treated fairly and impartially</c:v>
                </c:pt>
                <c:pt idx="2">
                  <c:v>Keeping violent criminals off the street</c:v>
                </c:pt>
                <c:pt idx="3">
                  <c:v>Stopping domestic violence</c:v>
                </c:pt>
                <c:pt idx="4">
                  <c:v>Protecting seniors from scams</c:v>
                </c:pt>
                <c:pt idx="5">
                  <c:v>Improving efficiency by having all tiers of law enforcement, courts, jails in a central location</c:v>
                </c:pt>
              </c:strCache>
            </c:strRef>
          </c:cat>
          <c:val>
            <c:numRef>
              <c:f>Sheet1!$C$2:$C$7</c:f>
              <c:numCache>
                <c:formatCode>0%</c:formatCode>
                <c:ptCount val="6"/>
                <c:pt idx="0">
                  <c:v>0.47</c:v>
                </c:pt>
                <c:pt idx="1">
                  <c:v>0.46</c:v>
                </c:pt>
                <c:pt idx="2">
                  <c:v>0.47</c:v>
                </c:pt>
                <c:pt idx="3">
                  <c:v>0.45</c:v>
                </c:pt>
                <c:pt idx="4">
                  <c:v>0.45</c:v>
                </c:pt>
                <c:pt idx="5">
                  <c:v>0.35</c:v>
                </c:pt>
              </c:numCache>
            </c:numRef>
          </c:val>
        </c:ser>
        <c:ser>
          <c:idx val="2"/>
          <c:order val="2"/>
          <c:tx>
            <c:strRef>
              <c:f>Sheet1!$D$1</c:f>
              <c:strCache>
                <c:ptCount val="1"/>
                <c:pt idx="0">
                  <c:v>Smwt. Imp.</c:v>
                </c:pt>
              </c:strCache>
            </c:strRef>
          </c:tx>
          <c:spPr>
            <a:solidFill>
              <a:schemeClr val="accent5"/>
            </a:solidFill>
            <a:ln>
              <a:solidFill>
                <a:schemeClr val="tx1"/>
              </a:solidFill>
            </a:ln>
          </c:spPr>
          <c:invertIfNegative val="0"/>
          <c:dLbls>
            <c:dLbl>
              <c:idx val="0"/>
              <c:delete val="1"/>
              <c:extLst>
                <c:ext xmlns:c15="http://schemas.microsoft.com/office/drawing/2012/chart" uri="{CE6537A1-D6FC-4f65-9D91-7224C49458BB}"/>
              </c:extLst>
            </c:dLbl>
            <c:dLbl>
              <c:idx val="1"/>
              <c:spPr>
                <a:noFill/>
                <a:ln w="25361">
                  <a:noFill/>
                </a:ln>
              </c:spPr>
              <c:txPr>
                <a:bodyPr/>
                <a:lstStyle/>
                <a:p>
                  <a:pPr>
                    <a:defRPr sz="1200"/>
                  </a:pPr>
                  <a:endParaRPr lang="en-US"/>
                </a:p>
              </c:txPr>
              <c:showLegendKey val="0"/>
              <c:showVal val="1"/>
              <c:showCatName val="0"/>
              <c:showSerName val="0"/>
              <c:showPercent val="0"/>
              <c:showBubbleSize val="0"/>
            </c:dLbl>
            <c:dLbl>
              <c:idx val="2"/>
              <c:spPr>
                <a:noFill/>
                <a:ln w="25361">
                  <a:noFill/>
                </a:ln>
              </c:spPr>
              <c:txPr>
                <a:bodyPr/>
                <a:lstStyle/>
                <a:p>
                  <a:pPr>
                    <a:defRPr sz="1200"/>
                  </a:pPr>
                  <a:endParaRPr lang="en-US"/>
                </a:p>
              </c:txPr>
              <c:showLegendKey val="0"/>
              <c:showVal val="1"/>
              <c:showCatName val="0"/>
              <c:showSerName val="0"/>
              <c:showPercent val="0"/>
              <c:showBubbleSize val="0"/>
            </c:dLbl>
            <c:spPr>
              <a:noFill/>
              <a:ln w="25361">
                <a:noFill/>
              </a:ln>
            </c:spPr>
            <c:txPr>
              <a:bodyPr/>
              <a:lstStyle/>
              <a:p>
                <a:pPr>
                  <a:defRPr sz="1598"/>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Protecting children from sexual predators</c:v>
                </c:pt>
                <c:pt idx="1">
                  <c:v>Ensuring that everyone in the court system is treated fairly and impartially</c:v>
                </c:pt>
                <c:pt idx="2">
                  <c:v>Keeping violent criminals off the street</c:v>
                </c:pt>
                <c:pt idx="3">
                  <c:v>Stopping domestic violence</c:v>
                </c:pt>
                <c:pt idx="4">
                  <c:v>Protecting seniors from scams</c:v>
                </c:pt>
                <c:pt idx="5">
                  <c:v>Improving efficiency by having all tiers of law enforcement, courts, jails in a central location</c:v>
                </c:pt>
              </c:strCache>
            </c:strRef>
          </c:cat>
          <c:val>
            <c:numRef>
              <c:f>Sheet1!$D$2:$D$7</c:f>
              <c:numCache>
                <c:formatCode>0%</c:formatCode>
                <c:ptCount val="6"/>
                <c:pt idx="0">
                  <c:v>0.02</c:v>
                </c:pt>
                <c:pt idx="1">
                  <c:v>0.06</c:v>
                </c:pt>
                <c:pt idx="2">
                  <c:v>0.06</c:v>
                </c:pt>
                <c:pt idx="3">
                  <c:v>0.11</c:v>
                </c:pt>
                <c:pt idx="4">
                  <c:v>0.19</c:v>
                </c:pt>
                <c:pt idx="5">
                  <c:v>0.33</c:v>
                </c:pt>
              </c:numCache>
            </c:numRef>
          </c:val>
        </c:ser>
        <c:ser>
          <c:idx val="3"/>
          <c:order val="3"/>
          <c:tx>
            <c:strRef>
              <c:f>Sheet1!$E$1</c:f>
              <c:strCache>
                <c:ptCount val="1"/>
                <c:pt idx="0">
                  <c:v>Not Imp.</c:v>
                </c:pt>
              </c:strCache>
            </c:strRef>
          </c:tx>
          <c:spPr>
            <a:solidFill>
              <a:schemeClr val="accent4"/>
            </a:solidFill>
            <a:ln>
              <a:solidFill>
                <a:schemeClr val="tx1"/>
              </a:solidFill>
            </a:ln>
          </c:spPr>
          <c:invertIfNegative val="0"/>
          <c:cat>
            <c:strRef>
              <c:f>Sheet1!$A$2:$A$7</c:f>
              <c:strCache>
                <c:ptCount val="6"/>
                <c:pt idx="0">
                  <c:v>Protecting children from sexual predators</c:v>
                </c:pt>
                <c:pt idx="1">
                  <c:v>Ensuring that everyone in the court system is treated fairly and impartially</c:v>
                </c:pt>
                <c:pt idx="2">
                  <c:v>Keeping violent criminals off the street</c:v>
                </c:pt>
                <c:pt idx="3">
                  <c:v>Stopping domestic violence</c:v>
                </c:pt>
                <c:pt idx="4">
                  <c:v>Protecting seniors from scams</c:v>
                </c:pt>
                <c:pt idx="5">
                  <c:v>Improving efficiency by having all tiers of law enforcement, courts, jails in a central location</c:v>
                </c:pt>
              </c:strCache>
            </c:strRef>
          </c:cat>
          <c:val>
            <c:numRef>
              <c:f>Sheet1!$E$2:$E$7</c:f>
              <c:numCache>
                <c:formatCode>0%</c:formatCode>
                <c:ptCount val="6"/>
                <c:pt idx="0">
                  <c:v>0.03</c:v>
                </c:pt>
                <c:pt idx="1">
                  <c:v>0.01</c:v>
                </c:pt>
                <c:pt idx="2">
                  <c:v>0.03</c:v>
                </c:pt>
                <c:pt idx="3">
                  <c:v>0.03</c:v>
                </c:pt>
                <c:pt idx="4">
                  <c:v>0.04</c:v>
                </c:pt>
                <c:pt idx="5">
                  <c:v>0.22</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cat>
            <c:strRef>
              <c:f>Sheet1!$A$2:$A$7</c:f>
              <c:strCache>
                <c:ptCount val="6"/>
                <c:pt idx="0">
                  <c:v>Protecting children from sexual predators</c:v>
                </c:pt>
                <c:pt idx="1">
                  <c:v>Ensuring that everyone in the court system is treated fairly and impartially</c:v>
                </c:pt>
                <c:pt idx="2">
                  <c:v>Keeping violent criminals off the street</c:v>
                </c:pt>
                <c:pt idx="3">
                  <c:v>Stopping domestic violence</c:v>
                </c:pt>
                <c:pt idx="4">
                  <c:v>Protecting seniors from scams</c:v>
                </c:pt>
                <c:pt idx="5">
                  <c:v>Improving efficiency by having all tiers of law enforcement, courts, jails in a central location</c:v>
                </c:pt>
              </c:strCache>
            </c:strRef>
          </c:cat>
          <c:val>
            <c:numRef>
              <c:f>Sheet1!$F$2:$F$7</c:f>
              <c:numCache>
                <c:formatCode>0%</c:formatCode>
                <c:ptCount val="6"/>
                <c:pt idx="0">
                  <c:v>0.01</c:v>
                </c:pt>
                <c:pt idx="1">
                  <c:v>0</c:v>
                </c:pt>
                <c:pt idx="2">
                  <c:v>0.02</c:v>
                </c:pt>
                <c:pt idx="3">
                  <c:v>0.01</c:v>
                </c:pt>
                <c:pt idx="4">
                  <c:v>0.02</c:v>
                </c:pt>
                <c:pt idx="5">
                  <c:v>0.01</c:v>
                </c:pt>
              </c:numCache>
            </c:numRef>
          </c:val>
        </c:ser>
        <c:dLbls>
          <c:showLegendKey val="0"/>
          <c:showVal val="0"/>
          <c:showCatName val="0"/>
          <c:showSerName val="0"/>
          <c:showPercent val="0"/>
          <c:showBubbleSize val="0"/>
        </c:dLbls>
        <c:gapWidth val="40"/>
        <c:overlap val="100"/>
        <c:axId val="127676416"/>
        <c:axId val="127677952"/>
      </c:barChart>
      <c:catAx>
        <c:axId val="127676416"/>
        <c:scaling>
          <c:orientation val="maxMin"/>
        </c:scaling>
        <c:delete val="0"/>
        <c:axPos val="l"/>
        <c:numFmt formatCode="General" sourceLinked="1"/>
        <c:majorTickMark val="none"/>
        <c:minorTickMark val="none"/>
        <c:tickLblPos val="nextTo"/>
        <c:spPr>
          <a:ln>
            <a:solidFill>
              <a:schemeClr val="tx1"/>
            </a:solidFill>
          </a:ln>
        </c:spPr>
        <c:txPr>
          <a:bodyPr/>
          <a:lstStyle/>
          <a:p>
            <a:pPr algn="r">
              <a:defRPr sz="1550"/>
            </a:pPr>
            <a:endParaRPr lang="en-US"/>
          </a:p>
        </c:txPr>
        <c:crossAx val="127677952"/>
        <c:crosses val="autoZero"/>
        <c:auto val="1"/>
        <c:lblAlgn val="ctr"/>
        <c:lblOffset val="100"/>
        <c:noMultiLvlLbl val="0"/>
      </c:catAx>
      <c:valAx>
        <c:axId val="127677952"/>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998"/>
            </a:pPr>
            <a:endParaRPr lang="en-US"/>
          </a:p>
        </c:txPr>
        <c:crossAx val="127676416"/>
        <c:crosses val="max"/>
        <c:crossBetween val="between"/>
        <c:majorUnit val="0.2"/>
      </c:valAx>
      <c:spPr>
        <a:noFill/>
        <a:ln w="25361">
          <a:noFill/>
        </a:ln>
      </c:spPr>
    </c:plotArea>
    <c:legend>
      <c:legendPos val="t"/>
      <c:layout>
        <c:manualLayout>
          <c:xMode val="edge"/>
          <c:yMode val="edge"/>
          <c:x val="0.37790620353533599"/>
          <c:y val="8.836524300441826E-3"/>
          <c:w val="0.55002563437742025"/>
          <c:h val="5.6777335822712875E-2"/>
        </c:manualLayout>
      </c:layout>
      <c:overlay val="0"/>
      <c:txPr>
        <a:bodyPr/>
        <a:lstStyle/>
        <a:p>
          <a:pPr>
            <a:defRPr sz="1200"/>
          </a:pPr>
          <a:endParaRPr lang="en-US"/>
        </a:p>
      </c:txPr>
    </c:legend>
    <c:plotVisOnly val="1"/>
    <c:dispBlanksAs val="gap"/>
    <c:showDLblsOverMax val="0"/>
  </c:chart>
  <c:txPr>
    <a:bodyPr/>
    <a:lstStyle/>
    <a:p>
      <a:pPr>
        <a:defRPr sz="1797"/>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3732983879167195"/>
          <c:y val="6.2176256814052103E-2"/>
          <c:w val="0.40384663179656399"/>
          <c:h val="0.93782380958085998"/>
        </c:manualLayout>
      </c:layout>
      <c:barChart>
        <c:barDir val="bar"/>
        <c:grouping val="stacked"/>
        <c:varyColors val="0"/>
        <c:ser>
          <c:idx val="0"/>
          <c:order val="0"/>
          <c:tx>
            <c:strRef>
              <c:f>Sheet1!$B$1</c:f>
              <c:strCache>
                <c:ptCount val="1"/>
                <c:pt idx="0">
                  <c:v>Series 1</c:v>
                </c:pt>
              </c:strCache>
            </c:strRef>
          </c:tx>
          <c:spPr>
            <a:solidFill>
              <a:schemeClr val="accent1"/>
            </a:solidFill>
            <a:ln>
              <a:solidFill>
                <a:schemeClr val="tx1"/>
              </a:solidFill>
            </a:ln>
            <a:scene3d>
              <a:camera prst="orthographicFront"/>
              <a:lightRig rig="threePt" dir="t"/>
            </a:scene3d>
          </c:spPr>
          <c:invertIfNegative val="0"/>
          <c:dLbls>
            <c:numFmt formatCode="0%" sourceLinked="0"/>
            <c:spPr>
              <a:noFill/>
              <a:ln>
                <a:noFill/>
              </a:ln>
              <a:effectLst/>
            </c:spPr>
            <c:txPr>
              <a:bodyPr/>
              <a:lstStyle/>
              <a:p>
                <a:pPr>
                  <a:defRPr sz="1800" b="0" i="0" baseline="0">
                    <a:solidFill>
                      <a:schemeClr val="accent3"/>
                    </a:solidFill>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7"/>
                <c:pt idx="0">
                  <c:v>Increasing jobs and economic growth</c:v>
                </c:pt>
                <c:pt idx="2">
                  <c:v>Improving the quality of our public schools</c:v>
                </c:pt>
                <c:pt idx="3">
                  <c:v>Reducing the tax burden on families</c:v>
                </c:pt>
                <c:pt idx="6">
                  <c:v>Securing our borders</c:v>
                </c:pt>
              </c:strCache>
            </c:strRef>
          </c:cat>
          <c:val>
            <c:numRef>
              <c:f>Sheet1!$B$2:$B$9</c:f>
              <c:numCache>
                <c:formatCode>0%</c:formatCode>
                <c:ptCount val="8"/>
                <c:pt idx="0">
                  <c:v>0.47</c:v>
                </c:pt>
                <c:pt idx="1">
                  <c:v>0.45</c:v>
                </c:pt>
                <c:pt idx="2">
                  <c:v>0.43</c:v>
                </c:pt>
                <c:pt idx="3">
                  <c:v>0.31</c:v>
                </c:pt>
                <c:pt idx="4">
                  <c:v>0.3</c:v>
                </c:pt>
                <c:pt idx="5">
                  <c:v>0.32</c:v>
                </c:pt>
                <c:pt idx="6">
                  <c:v>0.32</c:v>
                </c:pt>
                <c:pt idx="7">
                  <c:v>0.17</c:v>
                </c:pt>
              </c:numCache>
            </c:numRef>
          </c:val>
        </c:ser>
        <c:ser>
          <c:idx val="1"/>
          <c:order val="1"/>
          <c:tx>
            <c:strRef>
              <c:f>Sheet1!$C$1</c:f>
              <c:strCache>
                <c:ptCount val="1"/>
                <c:pt idx="0">
                  <c:v>Series 2</c:v>
                </c:pt>
              </c:strCache>
            </c:strRef>
          </c:tx>
          <c:spPr>
            <a:solidFill>
              <a:schemeClr val="accent2"/>
            </a:solidFill>
            <a:ln>
              <a:solidFill>
                <a:schemeClr val="tx1"/>
              </a:solidFill>
            </a:ln>
            <a:scene3d>
              <a:camera prst="orthographicFront"/>
              <a:lightRig rig="threePt" dir="t"/>
            </a:scene3d>
          </c:spPr>
          <c:invertIfNegative val="0"/>
          <c:cat>
            <c:strRef>
              <c:f>Sheet1!$A$2:$A$9</c:f>
              <c:strCache>
                <c:ptCount val="7"/>
                <c:pt idx="0">
                  <c:v>Increasing jobs and economic growth</c:v>
                </c:pt>
                <c:pt idx="2">
                  <c:v>Improving the quality of our public schools</c:v>
                </c:pt>
                <c:pt idx="3">
                  <c:v>Reducing the tax burden on families</c:v>
                </c:pt>
                <c:pt idx="6">
                  <c:v>Securing our borders</c:v>
                </c:pt>
              </c:strCache>
            </c:strRef>
          </c:cat>
          <c:val>
            <c:numRef>
              <c:f>Sheet1!$C$2:$C$9</c:f>
              <c:numCache>
                <c:formatCode>0%</c:formatCode>
                <c:ptCount val="8"/>
                <c:pt idx="0">
                  <c:v>0.45</c:v>
                </c:pt>
                <c:pt idx="1">
                  <c:v>0.41</c:v>
                </c:pt>
                <c:pt idx="2">
                  <c:v>0.42</c:v>
                </c:pt>
                <c:pt idx="3">
                  <c:v>0.42</c:v>
                </c:pt>
                <c:pt idx="4">
                  <c:v>0.4</c:v>
                </c:pt>
                <c:pt idx="5">
                  <c:v>0.35</c:v>
                </c:pt>
                <c:pt idx="6">
                  <c:v>0.31</c:v>
                </c:pt>
                <c:pt idx="7">
                  <c:v>0.37</c:v>
                </c:pt>
              </c:numCache>
            </c:numRef>
          </c:val>
        </c:ser>
        <c:ser>
          <c:idx val="2"/>
          <c:order val="2"/>
          <c:tx>
            <c:strRef>
              <c:f>Sheet1!$D$1</c:f>
              <c:strCache>
                <c:ptCount val="1"/>
                <c:pt idx="0">
                  <c:v>Series 3</c:v>
                </c:pt>
              </c:strCache>
            </c:strRef>
          </c:tx>
          <c:spPr>
            <a:noFill/>
          </c:spPr>
          <c:invertIfNegative val="0"/>
          <c:dLbls>
            <c:numFmt formatCode="0%" sourceLinked="0"/>
            <c:spPr>
              <a:noFill/>
              <a:ln>
                <a:noFill/>
              </a:ln>
              <a:effectLst/>
            </c:spPr>
            <c:txPr>
              <a:bodyPr anchor="ctr" anchorCtr="1"/>
              <a:lstStyle/>
              <a:p>
                <a:pPr algn="r">
                  <a:defRPr sz="1800" b="1" i="0" baseline="0">
                    <a:latin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7"/>
                <c:pt idx="0">
                  <c:v>Increasing jobs and economic growth</c:v>
                </c:pt>
                <c:pt idx="2">
                  <c:v>Improving the quality of our public schools</c:v>
                </c:pt>
                <c:pt idx="3">
                  <c:v>Reducing the tax burden on families</c:v>
                </c:pt>
                <c:pt idx="6">
                  <c:v>Securing our borders</c:v>
                </c:pt>
              </c:strCache>
            </c:strRef>
          </c:cat>
          <c:val>
            <c:numRef>
              <c:f>Sheet1!$D$2:$D$9</c:f>
              <c:numCache>
                <c:formatCode>0%</c:formatCode>
                <c:ptCount val="8"/>
                <c:pt idx="0">
                  <c:v>0.92</c:v>
                </c:pt>
                <c:pt idx="1">
                  <c:v>0.86</c:v>
                </c:pt>
                <c:pt idx="2">
                  <c:v>0.85</c:v>
                </c:pt>
                <c:pt idx="3">
                  <c:v>0.73</c:v>
                </c:pt>
                <c:pt idx="4">
                  <c:v>0.7</c:v>
                </c:pt>
                <c:pt idx="5">
                  <c:v>0.67</c:v>
                </c:pt>
                <c:pt idx="6">
                  <c:v>0.63</c:v>
                </c:pt>
                <c:pt idx="7">
                  <c:v>0.54</c:v>
                </c:pt>
              </c:numCache>
            </c:numRef>
          </c:val>
        </c:ser>
        <c:dLbls>
          <c:showLegendKey val="0"/>
          <c:showVal val="0"/>
          <c:showCatName val="0"/>
          <c:showSerName val="0"/>
          <c:showPercent val="0"/>
          <c:showBubbleSize val="0"/>
        </c:dLbls>
        <c:gapWidth val="19"/>
        <c:overlap val="100"/>
        <c:axId val="133102208"/>
        <c:axId val="133374336"/>
      </c:barChart>
      <c:catAx>
        <c:axId val="133102208"/>
        <c:scaling>
          <c:orientation val="maxMin"/>
        </c:scaling>
        <c:delete val="0"/>
        <c:axPos val="l"/>
        <c:numFmt formatCode="General" sourceLinked="1"/>
        <c:majorTickMark val="none"/>
        <c:minorTickMark val="none"/>
        <c:tickLblPos val="nextTo"/>
        <c:spPr>
          <a:ln>
            <a:solidFill>
              <a:schemeClr val="tx1"/>
            </a:solidFill>
          </a:ln>
        </c:spPr>
        <c:txPr>
          <a:bodyPr/>
          <a:lstStyle/>
          <a:p>
            <a:pPr>
              <a:defRPr sz="1600" b="0" i="0"/>
            </a:pPr>
            <a:endParaRPr lang="en-US"/>
          </a:p>
        </c:txPr>
        <c:crossAx val="133374336"/>
        <c:crosses val="autoZero"/>
        <c:auto val="1"/>
        <c:lblAlgn val="ctr"/>
        <c:lblOffset val="100"/>
        <c:noMultiLvlLbl val="0"/>
      </c:catAx>
      <c:valAx>
        <c:axId val="133374336"/>
        <c:scaling>
          <c:orientation val="minMax"/>
          <c:max val="1"/>
          <c:min val="0"/>
        </c:scaling>
        <c:delete val="1"/>
        <c:axPos val="t"/>
        <c:numFmt formatCode="0%" sourceLinked="1"/>
        <c:majorTickMark val="out"/>
        <c:minorTickMark val="none"/>
        <c:tickLblPos val="none"/>
        <c:crossAx val="133102208"/>
        <c:crosses val="autoZero"/>
        <c:crossBetween val="between"/>
        <c:majorUnit val="0.1"/>
        <c:minorUnit val="0.02"/>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93508743043346"/>
          <c:y val="4.1072271269616085E-3"/>
          <c:w val="0.68996337780840922"/>
          <c:h val="0.9477971234710888"/>
        </c:manualLayout>
      </c:layout>
      <c:barChart>
        <c:barDir val="bar"/>
        <c:grouping val="clustered"/>
        <c:varyColors val="0"/>
        <c:ser>
          <c:idx val="0"/>
          <c:order val="0"/>
          <c:tx>
            <c:strRef>
              <c:f>Sheet1!$B$1</c:f>
              <c:strCache>
                <c:ptCount val="1"/>
                <c:pt idx="0">
                  <c:v>q11</c:v>
                </c:pt>
              </c:strCache>
            </c:strRef>
          </c:tx>
          <c:spPr>
            <a:solidFill>
              <a:schemeClr val="accent2"/>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2"/>
            <c:invertIfNegative val="0"/>
            <c:bubble3D val="0"/>
          </c:dPt>
          <c:dPt>
            <c:idx val="15"/>
            <c:invertIfNegative val="0"/>
            <c:bubble3D val="0"/>
          </c:dPt>
          <c:dPt>
            <c:idx val="18"/>
            <c:invertIfNegative val="0"/>
            <c:bubble3D val="0"/>
          </c:dPt>
          <c:dLbls>
            <c:spPr>
              <a:noFill/>
              <a:ln>
                <a:noFill/>
              </a:ln>
              <a:effectLst/>
            </c:spPr>
            <c:txPr>
              <a:bodyPr/>
              <a:lstStyle/>
              <a:p>
                <a:pPr>
                  <a:defRPr sz="180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Sheet1!$A$2:$A$7</c:f>
              <c:strCache>
                <c:ptCount val="6"/>
                <c:pt idx="0">
                  <c:v>Up to age one</c:v>
                </c:pt>
                <c:pt idx="1">
                  <c:v>One to three</c:v>
                </c:pt>
                <c:pt idx="2">
                  <c:v>Four to five</c:v>
                </c:pt>
                <c:pt idx="3">
                  <c:v>Six to ten</c:v>
                </c:pt>
                <c:pt idx="4">
                  <c:v>Eleven to fourteen</c:v>
                </c:pt>
                <c:pt idx="5">
                  <c:v>Other/All/DK/NA</c:v>
                </c:pt>
              </c:strCache>
            </c:strRef>
          </c:cat>
          <c:val>
            <c:numRef>
              <c:f>Sheet1!$B$2:$B$7</c:f>
              <c:numCache>
                <c:formatCode>0%</c:formatCode>
                <c:ptCount val="6"/>
                <c:pt idx="0">
                  <c:v>0.08</c:v>
                </c:pt>
                <c:pt idx="1">
                  <c:v>0.43</c:v>
                </c:pt>
                <c:pt idx="2">
                  <c:v>0.27</c:v>
                </c:pt>
                <c:pt idx="3">
                  <c:v>0.11</c:v>
                </c:pt>
                <c:pt idx="4">
                  <c:v>0.01</c:v>
                </c:pt>
                <c:pt idx="5">
                  <c:v>0.1</c:v>
                </c:pt>
              </c:numCache>
            </c:numRef>
          </c:val>
        </c:ser>
        <c:dLbls>
          <c:showLegendKey val="0"/>
          <c:showVal val="0"/>
          <c:showCatName val="0"/>
          <c:showSerName val="0"/>
          <c:showPercent val="0"/>
          <c:showBubbleSize val="0"/>
        </c:dLbls>
        <c:gapWidth val="14"/>
        <c:axId val="133470464"/>
        <c:axId val="133472256"/>
      </c:barChart>
      <c:catAx>
        <c:axId val="133470464"/>
        <c:scaling>
          <c:orientation val="maxMin"/>
        </c:scaling>
        <c:delete val="0"/>
        <c:axPos val="l"/>
        <c:numFmt formatCode="General" sourceLinked="1"/>
        <c:majorTickMark val="none"/>
        <c:minorTickMark val="none"/>
        <c:tickLblPos val="nextTo"/>
        <c:spPr>
          <a:ln>
            <a:solidFill>
              <a:schemeClr val="tx1"/>
            </a:solidFill>
          </a:ln>
        </c:spPr>
        <c:txPr>
          <a:bodyPr/>
          <a:lstStyle/>
          <a:p>
            <a:pPr>
              <a:defRPr sz="1800"/>
            </a:pPr>
            <a:endParaRPr lang="en-US"/>
          </a:p>
        </c:txPr>
        <c:crossAx val="133472256"/>
        <c:crosses val="autoZero"/>
        <c:auto val="1"/>
        <c:lblAlgn val="ctr"/>
        <c:lblOffset val="100"/>
        <c:noMultiLvlLbl val="0"/>
      </c:catAx>
      <c:valAx>
        <c:axId val="133472256"/>
        <c:scaling>
          <c:orientation val="minMax"/>
          <c:max val="0.6000000000000003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133470464"/>
        <c:crosses val="max"/>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40463948456996E-2"/>
          <c:y val="0.03"/>
          <c:w val="0.85409561207013263"/>
          <c:h val="0.89200000000000013"/>
        </c:manualLayout>
      </c:layout>
      <c:barChart>
        <c:barDir val="bar"/>
        <c:grouping val="clustered"/>
        <c:varyColors val="0"/>
        <c:ser>
          <c:idx val="0"/>
          <c:order val="0"/>
          <c:tx>
            <c:strRef>
              <c:f>Sheet1!$B$1</c:f>
              <c:strCache>
                <c:ptCount val="1"/>
              </c:strCache>
            </c:strRef>
          </c:tx>
          <c:spPr>
            <a:solidFill>
              <a:srgbClr val="6BC642"/>
            </a:solidFill>
            <a:ln w="12516">
              <a:solidFill>
                <a:schemeClr val="tx1"/>
              </a:solidFill>
              <a:prstDash val="solid"/>
            </a:ln>
          </c:spPr>
          <c:invertIfNegative val="0"/>
          <c:dPt>
            <c:idx val="0"/>
            <c:invertIfNegative val="0"/>
            <c:bubble3D val="0"/>
            <c:spPr>
              <a:solidFill>
                <a:schemeClr val="accent1"/>
              </a:solidFill>
              <a:ln w="12516">
                <a:solidFill>
                  <a:schemeClr val="tx1"/>
                </a:solidFill>
                <a:prstDash val="solid"/>
              </a:ln>
            </c:spPr>
          </c:dPt>
          <c:dPt>
            <c:idx val="1"/>
            <c:invertIfNegative val="0"/>
            <c:bubble3D val="0"/>
            <c:spPr>
              <a:solidFill>
                <a:schemeClr val="accent2"/>
              </a:solidFill>
              <a:ln w="12516">
                <a:solidFill>
                  <a:schemeClr val="tx1"/>
                </a:solidFill>
                <a:prstDash val="solid"/>
              </a:ln>
            </c:spPr>
          </c:dPt>
          <c:dPt>
            <c:idx val="2"/>
            <c:invertIfNegative val="0"/>
            <c:bubble3D val="0"/>
            <c:spPr>
              <a:solidFill>
                <a:schemeClr val="bg2"/>
              </a:solidFill>
              <a:ln w="12516">
                <a:solidFill>
                  <a:schemeClr val="tx1"/>
                </a:solidFill>
                <a:prstDash val="solid"/>
              </a:ln>
            </c:spPr>
          </c:dPt>
          <c:dPt>
            <c:idx val="3"/>
            <c:invertIfNegative val="0"/>
            <c:bubble3D val="0"/>
            <c:spPr>
              <a:solidFill>
                <a:schemeClr val="folHlink"/>
              </a:solidFill>
              <a:ln w="12516">
                <a:solidFill>
                  <a:schemeClr val="tx1"/>
                </a:solidFill>
                <a:prstDash val="solid"/>
              </a:ln>
            </c:spPr>
          </c:dPt>
          <c:dPt>
            <c:idx val="4"/>
            <c:invertIfNegative val="0"/>
            <c:bubble3D val="0"/>
            <c:spPr>
              <a:solidFill>
                <a:srgbClr val="FFFFCC"/>
              </a:solidFill>
              <a:ln w="12516">
                <a:solidFill>
                  <a:schemeClr val="tx1"/>
                </a:solidFill>
                <a:prstDash val="solid"/>
              </a:ln>
            </c:spPr>
          </c:dPt>
          <c:dPt>
            <c:idx val="5"/>
            <c:invertIfNegative val="0"/>
            <c:bubble3D val="0"/>
            <c:spPr>
              <a:solidFill>
                <a:srgbClr val="FF8989"/>
              </a:solidFill>
              <a:ln w="12516">
                <a:solidFill>
                  <a:schemeClr val="tx1"/>
                </a:solidFill>
                <a:prstDash val="solid"/>
              </a:ln>
            </c:spPr>
          </c:dPt>
          <c:dPt>
            <c:idx val="6"/>
            <c:invertIfNegative val="0"/>
            <c:bubble3D val="0"/>
            <c:spPr>
              <a:solidFill>
                <a:schemeClr val="folHlink"/>
              </a:solidFill>
              <a:ln w="12516">
                <a:solidFill>
                  <a:schemeClr val="tx1"/>
                </a:solidFill>
                <a:prstDash val="solid"/>
              </a:ln>
            </c:spPr>
          </c:dPt>
          <c:dPt>
            <c:idx val="7"/>
            <c:invertIfNegative val="0"/>
            <c:bubble3D val="0"/>
            <c:spPr>
              <a:solidFill>
                <a:srgbClr val="FFFF00"/>
              </a:solidFill>
              <a:ln w="12516">
                <a:solidFill>
                  <a:schemeClr val="tx1"/>
                </a:solidFill>
                <a:prstDash val="solid"/>
              </a:ln>
            </c:spPr>
          </c:dPt>
          <c:dPt>
            <c:idx val="8"/>
            <c:invertIfNegative val="0"/>
            <c:bubble3D val="0"/>
            <c:spPr>
              <a:solidFill>
                <a:srgbClr val="FFFFCC"/>
              </a:solidFill>
              <a:ln w="12516">
                <a:solidFill>
                  <a:schemeClr val="tx1"/>
                </a:solidFill>
                <a:prstDash val="solid"/>
              </a:ln>
            </c:spPr>
          </c:dPt>
          <c:dPt>
            <c:idx val="9"/>
            <c:invertIfNegative val="0"/>
            <c:bubble3D val="0"/>
            <c:spPr>
              <a:solidFill>
                <a:srgbClr val="FFFF00"/>
              </a:solidFill>
              <a:ln w="12516">
                <a:solidFill>
                  <a:schemeClr val="tx1"/>
                </a:solidFill>
                <a:prstDash val="solid"/>
              </a:ln>
            </c:spPr>
          </c:dPt>
          <c:dLbls>
            <c:dLbl>
              <c:idx val="5"/>
              <c:spPr>
                <a:noFill/>
                <a:ln w="25033">
                  <a:noFill/>
                </a:ln>
              </c:spPr>
              <c:txPr>
                <a:bodyPr/>
                <a:lstStyle/>
                <a:p>
                  <a:pPr>
                    <a:defRPr sz="1971"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6"/>
              <c:spPr>
                <a:noFill/>
                <a:ln w="25033">
                  <a:noFill/>
                </a:ln>
              </c:spPr>
              <c:txPr>
                <a:bodyPr/>
                <a:lstStyle/>
                <a:p>
                  <a:pPr>
                    <a:defRPr sz="1971"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spPr>
              <a:noFill/>
              <a:ln w="25033">
                <a:noFill/>
              </a:ln>
            </c:spPr>
            <c:txPr>
              <a:bodyPr/>
              <a:lstStyle/>
              <a:p>
                <a:pPr>
                  <a:defRPr sz="15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Sheet1!$A$2:$A$4</c:f>
            </c:multiLvlStrRef>
          </c:cat>
          <c:val>
            <c:numRef>
              <c:f>Sheet1!$B$2:$B$4</c:f>
              <c:numCache>
                <c:formatCode>0%</c:formatCode>
                <c:ptCount val="3"/>
                <c:pt idx="0">
                  <c:v>0.72</c:v>
                </c:pt>
                <c:pt idx="1">
                  <c:v>0.13</c:v>
                </c:pt>
                <c:pt idx="2">
                  <c:v>0.15</c:v>
                </c:pt>
              </c:numCache>
            </c:numRef>
          </c:val>
        </c:ser>
        <c:dLbls>
          <c:showLegendKey val="0"/>
          <c:showVal val="0"/>
          <c:showCatName val="0"/>
          <c:showSerName val="0"/>
          <c:showPercent val="0"/>
          <c:showBubbleSize val="0"/>
        </c:dLbls>
        <c:gapWidth val="20"/>
        <c:axId val="133785856"/>
        <c:axId val="133787648"/>
      </c:barChart>
      <c:catAx>
        <c:axId val="133785856"/>
        <c:scaling>
          <c:orientation val="maxMin"/>
        </c:scaling>
        <c:delete val="0"/>
        <c:axPos val="l"/>
        <c:numFmt formatCode="General" sourceLinked="0"/>
        <c:majorTickMark val="none"/>
        <c:minorTickMark val="none"/>
        <c:tickLblPos val="nextTo"/>
        <c:spPr>
          <a:ln w="9525">
            <a:solidFill>
              <a:schemeClr val="tx1"/>
            </a:solidFill>
            <a:prstDash val="solid"/>
          </a:ln>
        </c:spPr>
        <c:txPr>
          <a:bodyPr rot="0" vert="horz"/>
          <a:lstStyle/>
          <a:p>
            <a:pPr>
              <a:defRPr sz="1577" b="1" i="0" u="none" strike="noStrike" baseline="0">
                <a:solidFill>
                  <a:schemeClr val="tx1"/>
                </a:solidFill>
                <a:latin typeface="Arial"/>
                <a:ea typeface="Arial"/>
                <a:cs typeface="Arial"/>
              </a:defRPr>
            </a:pPr>
            <a:endParaRPr lang="en-US"/>
          </a:p>
        </c:txPr>
        <c:crossAx val="133787648"/>
        <c:crosses val="autoZero"/>
        <c:auto val="1"/>
        <c:lblAlgn val="ctr"/>
        <c:lblOffset val="100"/>
        <c:tickLblSkip val="1"/>
        <c:tickMarkSkip val="1"/>
        <c:noMultiLvlLbl val="0"/>
      </c:catAx>
      <c:valAx>
        <c:axId val="133787648"/>
        <c:scaling>
          <c:orientation val="minMax"/>
          <c:max val="1"/>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133785856"/>
        <c:crosses val="max"/>
        <c:crossBetween val="between"/>
        <c:majorUnit val="0.2"/>
        <c:minorUnit val="0.04"/>
      </c:valAx>
      <c:spPr>
        <a:noFill/>
        <a:ln w="25400">
          <a:noFill/>
        </a:ln>
      </c:spPr>
    </c:plotArea>
    <c:plotVisOnly val="1"/>
    <c:dispBlanksAs val="gap"/>
    <c:showDLblsOverMax val="0"/>
  </c:chart>
  <c:spPr>
    <a:noFill/>
    <a:ln>
      <a:noFill/>
    </a:ln>
  </c:spPr>
  <c:txPr>
    <a:bodyPr/>
    <a:lstStyle/>
    <a:p>
      <a:pPr>
        <a:defRPr sz="1010"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269866051226354E-2"/>
          <c:y val="0.11355372917468097"/>
          <c:w val="0.99203127734033303"/>
          <c:h val="0.79355964246193456"/>
        </c:manualLayout>
      </c:layout>
      <c:barChart>
        <c:barDir val="col"/>
        <c:grouping val="clustered"/>
        <c:varyColors val="0"/>
        <c:ser>
          <c:idx val="0"/>
          <c:order val="0"/>
          <c:tx>
            <c:strRef>
              <c:f>Sheet1!$B$1</c:f>
              <c:strCache>
                <c:ptCount val="1"/>
                <c:pt idx="0">
                  <c:v>Doing More</c:v>
                </c:pt>
              </c:strCache>
            </c:strRef>
          </c:tx>
          <c:spPr>
            <a:solidFill>
              <a:srgbClr val="8B9E94"/>
            </a:solidFill>
            <a:ln>
              <a:solidFill>
                <a:srgbClr val="000000"/>
              </a:solidFill>
            </a:ln>
            <a:effectLst/>
            <a:scene3d>
              <a:camera prst="orthographicFront"/>
              <a:lightRig rig="threePt" dir="t"/>
            </a:scene3d>
          </c:spPr>
          <c:invertIfNegative val="0"/>
          <c:dPt>
            <c:idx val="0"/>
            <c:invertIfNegative val="0"/>
            <c:bubble3D val="0"/>
            <c:spPr>
              <a:solidFill>
                <a:srgbClr val="65796E"/>
              </a:solidFill>
              <a:ln>
                <a:solidFill>
                  <a:srgbClr val="000000"/>
                </a:solidFill>
              </a:ln>
              <a:effectLst/>
              <a:scene3d>
                <a:camera prst="orthographicFront"/>
                <a:lightRig rig="threePt" dir="t"/>
              </a:scene3d>
            </c:spPr>
          </c:dPt>
          <c:dLbls>
            <c:spPr>
              <a:noFill/>
              <a:ln>
                <a:noFill/>
              </a:ln>
              <a:effectLst/>
            </c:spPr>
            <c:txPr>
              <a:bodyPr/>
              <a:lstStyle/>
              <a:p>
                <a:pPr>
                  <a:defRPr sz="18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c:formatCode>
                <c:ptCount val="1"/>
                <c:pt idx="0">
                  <c:v>0.7</c:v>
                </c:pt>
              </c:numCache>
            </c:numRef>
          </c:val>
        </c:ser>
        <c:ser>
          <c:idx val="1"/>
          <c:order val="1"/>
          <c:tx>
            <c:strRef>
              <c:f>Sheet1!$C$1</c:f>
              <c:strCache>
                <c:ptCount val="1"/>
                <c:pt idx="0">
                  <c:v>Doing Less</c:v>
                </c:pt>
              </c:strCache>
            </c:strRef>
          </c:tx>
          <c:spPr>
            <a:solidFill>
              <a:srgbClr val="820813"/>
            </a:solidFill>
            <a:ln>
              <a:solidFill>
                <a:srgbClr val="000000"/>
              </a:solidFill>
            </a:ln>
            <a:effectLst/>
            <a:scene3d>
              <a:camera prst="orthographicFront"/>
              <a:lightRig rig="threePt" dir="t"/>
            </a:scene3d>
            <a:sp3d/>
          </c:spPr>
          <c:invertIfNegative val="0"/>
          <c:dLbls>
            <c:spPr>
              <a:noFill/>
              <a:ln>
                <a:noFill/>
              </a:ln>
              <a:effectLst/>
            </c:spPr>
            <c:txPr>
              <a:bodyPr/>
              <a:lstStyle/>
              <a:p>
                <a:pPr>
                  <a:defRPr sz="18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0%</c:formatCode>
                <c:ptCount val="1"/>
                <c:pt idx="0">
                  <c:v>0.02</c:v>
                </c:pt>
              </c:numCache>
            </c:numRef>
          </c:val>
        </c:ser>
        <c:ser>
          <c:idx val="2"/>
          <c:order val="2"/>
          <c:tx>
            <c:strRef>
              <c:f>Sheet1!$D$1</c:f>
              <c:strCache>
                <c:ptCount val="1"/>
                <c:pt idx="0">
                  <c:v>Doing Enough</c:v>
                </c:pt>
              </c:strCache>
            </c:strRef>
          </c:tx>
          <c:spPr>
            <a:solidFill>
              <a:srgbClr val="B9C4BE"/>
            </a:solidFill>
            <a:ln>
              <a:solidFill>
                <a:srgbClr val="000000"/>
              </a:solidFill>
            </a:ln>
            <a:effectLst/>
            <a:scene3d>
              <a:camera prst="orthographicFront"/>
              <a:lightRig rig="threePt" dir="t"/>
            </a:scene3d>
          </c:spPr>
          <c:invertIfNegative val="0"/>
          <c:dLbls>
            <c:spPr>
              <a:noFill/>
              <a:ln>
                <a:noFill/>
              </a:ln>
              <a:effectLst/>
            </c:spPr>
            <c:txPr>
              <a:bodyPr/>
              <a:lstStyle/>
              <a:p>
                <a:pPr algn="ctr">
                  <a:defRPr lang="en-US" sz="18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0%</c:formatCode>
                <c:ptCount val="1"/>
                <c:pt idx="0">
                  <c:v>0.24</c:v>
                </c:pt>
              </c:numCache>
            </c:numRef>
          </c:val>
        </c:ser>
        <c:dLbls>
          <c:showLegendKey val="0"/>
          <c:showVal val="1"/>
          <c:showCatName val="0"/>
          <c:showSerName val="0"/>
          <c:showPercent val="0"/>
          <c:showBubbleSize val="0"/>
        </c:dLbls>
        <c:gapWidth val="106"/>
        <c:axId val="135355776"/>
        <c:axId val="135365760"/>
      </c:barChart>
      <c:catAx>
        <c:axId val="135355776"/>
        <c:scaling>
          <c:orientation val="minMax"/>
        </c:scaling>
        <c:delete val="0"/>
        <c:axPos val="b"/>
        <c:numFmt formatCode="General" sourceLinked="1"/>
        <c:majorTickMark val="out"/>
        <c:minorTickMark val="none"/>
        <c:tickLblPos val="nextTo"/>
        <c:spPr>
          <a:ln>
            <a:solidFill>
              <a:srgbClr val="000000"/>
            </a:solidFill>
          </a:ln>
        </c:spPr>
        <c:txPr>
          <a:bodyPr/>
          <a:lstStyle/>
          <a:p>
            <a:pPr>
              <a:defRPr sz="1800" b="1">
                <a:latin typeface="Arial" pitchFamily="34" charset="0"/>
                <a:cs typeface="Arial" pitchFamily="34" charset="0"/>
              </a:defRPr>
            </a:pPr>
            <a:endParaRPr lang="en-US"/>
          </a:p>
        </c:txPr>
        <c:crossAx val="135365760"/>
        <c:crosses val="autoZero"/>
        <c:auto val="1"/>
        <c:lblAlgn val="ctr"/>
        <c:lblOffset val="100"/>
        <c:noMultiLvlLbl val="0"/>
      </c:catAx>
      <c:valAx>
        <c:axId val="135365760"/>
        <c:scaling>
          <c:orientation val="minMax"/>
          <c:max val="0.8"/>
          <c:min val="0"/>
        </c:scaling>
        <c:delete val="0"/>
        <c:axPos val="l"/>
        <c:numFmt formatCode="0%" sourceLinked="1"/>
        <c:majorTickMark val="out"/>
        <c:minorTickMark val="none"/>
        <c:tickLblPos val="nextTo"/>
        <c:txPr>
          <a:bodyPr/>
          <a:lstStyle/>
          <a:p>
            <a:pPr>
              <a:defRPr sz="1000" b="0"/>
            </a:pPr>
            <a:endParaRPr lang="en-US"/>
          </a:p>
        </c:txPr>
        <c:crossAx val="135355776"/>
        <c:crosses val="autoZero"/>
        <c:crossBetween val="between"/>
        <c:majorUnit val="0.2"/>
        <c:minorUnit val="4.0000000000000098E-2"/>
      </c:valAx>
      <c:spPr>
        <a:noFill/>
        <a:ln w="25400">
          <a:noFill/>
        </a:ln>
      </c:spPr>
    </c:plotArea>
    <c:legend>
      <c:legendPos val="t"/>
      <c:layout/>
      <c:overlay val="0"/>
      <c:spPr>
        <a:ln>
          <a:noFill/>
        </a:ln>
      </c:spPr>
      <c:txPr>
        <a:bodyPr/>
        <a:lstStyle/>
        <a:p>
          <a:pPr>
            <a:defRPr sz="1600" b="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73309608540923"/>
          <c:y val="2.008032128514056E-3"/>
          <c:w val="0.65747330960854078"/>
          <c:h val="0.91365461847389551"/>
        </c:manualLayout>
      </c:layout>
      <c:barChart>
        <c:barDir val="bar"/>
        <c:grouping val="clustered"/>
        <c:varyColors val="0"/>
        <c:ser>
          <c:idx val="0"/>
          <c:order val="0"/>
          <c:tx>
            <c:strRef>
              <c:f>Sheet1!$B$1</c:f>
              <c:strCache>
                <c:ptCount val="1"/>
              </c:strCache>
            </c:strRef>
          </c:tx>
          <c:spPr>
            <a:solidFill>
              <a:srgbClr val="003366"/>
            </a:solidFill>
            <a:ln w="9525">
              <a:solidFill>
                <a:schemeClr val="tx1"/>
              </a:solidFill>
              <a:prstDash val="solid"/>
            </a:ln>
          </c:spPr>
          <c:invertIfNegative val="0"/>
          <c:dPt>
            <c:idx val="0"/>
            <c:invertIfNegative val="0"/>
            <c:bubble3D val="0"/>
            <c:spPr>
              <a:solidFill>
                <a:schemeClr val="accent1"/>
              </a:solidFill>
              <a:ln w="9525">
                <a:solidFill>
                  <a:schemeClr val="tx1"/>
                </a:solidFill>
                <a:prstDash val="solid"/>
              </a:ln>
            </c:spPr>
          </c:dPt>
          <c:dPt>
            <c:idx val="1"/>
            <c:invertIfNegative val="0"/>
            <c:bubble3D val="0"/>
            <c:spPr>
              <a:solidFill>
                <a:schemeClr val="accent2"/>
              </a:solidFill>
              <a:ln w="9525">
                <a:solidFill>
                  <a:schemeClr val="tx1"/>
                </a:solidFill>
                <a:prstDash val="solid"/>
              </a:ln>
            </c:spPr>
          </c:dPt>
          <c:dPt>
            <c:idx val="2"/>
            <c:invertIfNegative val="0"/>
            <c:bubble3D val="0"/>
            <c:spPr>
              <a:solidFill>
                <a:srgbClr val="EBFFFF"/>
              </a:solidFill>
              <a:ln w="9525">
                <a:solidFill>
                  <a:schemeClr val="tx1"/>
                </a:solidFill>
                <a:prstDash val="solid"/>
              </a:ln>
            </c:spPr>
          </c:dPt>
          <c:dPt>
            <c:idx val="3"/>
            <c:invertIfNegative val="0"/>
            <c:bubble3D val="0"/>
            <c:spPr>
              <a:solidFill>
                <a:schemeClr val="accent1">
                  <a:lumMod val="20000"/>
                  <a:lumOff val="80000"/>
                </a:schemeClr>
              </a:solidFill>
              <a:ln w="9525">
                <a:solidFill>
                  <a:schemeClr val="tx1"/>
                </a:solidFill>
                <a:prstDash val="solid"/>
              </a:ln>
            </c:spPr>
          </c:dPt>
          <c:dPt>
            <c:idx val="4"/>
            <c:invertIfNegative val="0"/>
            <c:bubble3D val="0"/>
            <c:spPr>
              <a:solidFill>
                <a:srgbClr val="FFF3F9"/>
              </a:solidFill>
              <a:ln w="9525">
                <a:solidFill>
                  <a:schemeClr val="tx1"/>
                </a:solidFill>
                <a:prstDash val="solid"/>
              </a:ln>
            </c:spPr>
          </c:dPt>
          <c:dPt>
            <c:idx val="5"/>
            <c:invertIfNegative val="0"/>
            <c:bubble3D val="0"/>
            <c:spPr>
              <a:solidFill>
                <a:schemeClr val="accent5"/>
              </a:solidFill>
              <a:ln w="9525">
                <a:solidFill>
                  <a:schemeClr val="tx1"/>
                </a:solidFill>
                <a:prstDash val="solid"/>
              </a:ln>
            </c:spPr>
          </c:dPt>
          <c:dPt>
            <c:idx val="6"/>
            <c:invertIfNegative val="0"/>
            <c:bubble3D val="0"/>
            <c:spPr>
              <a:solidFill>
                <a:schemeClr val="accent4"/>
              </a:solidFill>
              <a:ln w="9525">
                <a:solidFill>
                  <a:schemeClr val="tx1"/>
                </a:solidFill>
                <a:prstDash val="solid"/>
              </a:ln>
            </c:spPr>
          </c:dPt>
          <c:dPt>
            <c:idx val="7"/>
            <c:invertIfNegative val="0"/>
            <c:bubble3D val="0"/>
            <c:spPr>
              <a:solidFill>
                <a:srgbClr val="FFFF99"/>
              </a:solidFill>
              <a:ln w="9525">
                <a:solidFill>
                  <a:schemeClr val="tx1"/>
                </a:solidFill>
                <a:prstDash val="solid"/>
              </a:ln>
            </c:spPr>
          </c:dPt>
          <c:dPt>
            <c:idx val="8"/>
            <c:invertIfNegative val="0"/>
            <c:bubble3D val="0"/>
            <c:spPr>
              <a:solidFill>
                <a:schemeClr val="accent6"/>
              </a:solidFill>
              <a:ln w="9525">
                <a:solidFill>
                  <a:schemeClr val="tx1"/>
                </a:solidFill>
                <a:prstDash val="solid"/>
              </a:ln>
            </c:spPr>
          </c:dPt>
          <c:dLbls>
            <c:spPr>
              <a:noFill/>
              <a:ln w="25384">
                <a:noFill/>
              </a:ln>
            </c:spPr>
            <c:txPr>
              <a:bodyPr/>
              <a:lstStyle/>
              <a:p>
                <a:pPr>
                  <a:defRPr sz="1999"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Extremely prepared</c:v>
                </c:pt>
                <c:pt idx="1">
                  <c:v>Very prepared</c:v>
                </c:pt>
                <c:pt idx="2">
                  <c:v> </c:v>
                </c:pt>
                <c:pt idx="3">
                  <c:v>Somewhat prepared</c:v>
                </c:pt>
                <c:pt idx="5">
                  <c:v>Not very prepared</c:v>
                </c:pt>
                <c:pt idx="6">
                  <c:v>Not at all prepared</c:v>
                </c:pt>
                <c:pt idx="8">
                  <c:v>DK/NA</c:v>
                </c:pt>
              </c:strCache>
            </c:strRef>
          </c:cat>
          <c:val>
            <c:numRef>
              <c:f>Sheet1!$B$2:$B$10</c:f>
              <c:numCache>
                <c:formatCode>0%</c:formatCode>
                <c:ptCount val="9"/>
                <c:pt idx="0">
                  <c:v>0.01</c:v>
                </c:pt>
                <c:pt idx="1">
                  <c:v>0.04</c:v>
                </c:pt>
                <c:pt idx="3">
                  <c:v>0.53</c:v>
                </c:pt>
                <c:pt idx="5">
                  <c:v>0.23</c:v>
                </c:pt>
                <c:pt idx="6">
                  <c:v>7.0000000000000007E-2</c:v>
                </c:pt>
                <c:pt idx="8">
                  <c:v>0.12</c:v>
                </c:pt>
              </c:numCache>
            </c:numRef>
          </c:val>
        </c:ser>
        <c:dLbls>
          <c:showLegendKey val="0"/>
          <c:showVal val="0"/>
          <c:showCatName val="0"/>
          <c:showSerName val="0"/>
          <c:showPercent val="0"/>
          <c:showBubbleSize val="0"/>
        </c:dLbls>
        <c:gapWidth val="20"/>
        <c:axId val="148724352"/>
        <c:axId val="148726144"/>
      </c:barChart>
      <c:catAx>
        <c:axId val="148724352"/>
        <c:scaling>
          <c:orientation val="maxMin"/>
        </c:scaling>
        <c:delete val="0"/>
        <c:axPos val="l"/>
        <c:numFmt formatCode="General" sourceLinked="0"/>
        <c:majorTickMark val="none"/>
        <c:minorTickMark val="none"/>
        <c:tickLblPos val="nextTo"/>
        <c:spPr>
          <a:ln w="9525">
            <a:solidFill>
              <a:schemeClr val="tx1"/>
            </a:solidFill>
          </a:ln>
        </c:spPr>
        <c:txPr>
          <a:bodyPr rot="0" vert="horz"/>
          <a:lstStyle/>
          <a:p>
            <a:pPr>
              <a:defRPr sz="1999" b="0" i="0" u="none" strike="noStrike" baseline="0">
                <a:solidFill>
                  <a:schemeClr val="tx1"/>
                </a:solidFill>
                <a:latin typeface="Arial"/>
                <a:ea typeface="Arial"/>
                <a:cs typeface="Arial"/>
              </a:defRPr>
            </a:pPr>
            <a:endParaRPr lang="en-US"/>
          </a:p>
        </c:txPr>
        <c:crossAx val="148726144"/>
        <c:crosses val="autoZero"/>
        <c:auto val="1"/>
        <c:lblAlgn val="ctr"/>
        <c:lblOffset val="100"/>
        <c:tickLblSkip val="1"/>
        <c:tickMarkSkip val="1"/>
        <c:noMultiLvlLbl val="0"/>
      </c:catAx>
      <c:valAx>
        <c:axId val="148726144"/>
        <c:scaling>
          <c:orientation val="minMax"/>
          <c:max val="0.6"/>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148724352"/>
        <c:crosses val="max"/>
        <c:crossBetween val="between"/>
        <c:majorUnit val="0.2"/>
        <c:minorUnit val="0.01"/>
      </c:valAx>
      <c:spPr>
        <a:noFill/>
        <a:ln w="25400">
          <a:noFill/>
        </a:ln>
      </c:spPr>
    </c:plotArea>
    <c:plotVisOnly val="1"/>
    <c:dispBlanksAs val="gap"/>
    <c:showDLblsOverMax val="0"/>
  </c:chart>
  <c:spPr>
    <a:noFill/>
    <a:ln>
      <a:noFill/>
    </a:ln>
  </c:spPr>
  <c:txPr>
    <a:bodyPr/>
    <a:lstStyle/>
    <a:p>
      <a:pPr>
        <a:defRPr sz="1724"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58371798352791E-2"/>
          <c:y val="0.14332370792728807"/>
          <c:w val="1"/>
          <c:h val="0.69576221319109299"/>
        </c:manualLayout>
      </c:layout>
      <c:barChart>
        <c:barDir val="col"/>
        <c:grouping val="clustered"/>
        <c:varyColors val="0"/>
        <c:ser>
          <c:idx val="0"/>
          <c:order val="0"/>
          <c:tx>
            <c:strRef>
              <c:f>Sheet1!$B$1</c:f>
              <c:strCache>
                <c:ptCount val="1"/>
                <c:pt idx="0">
                  <c:v>Doing More</c:v>
                </c:pt>
              </c:strCache>
            </c:strRef>
          </c:tx>
          <c:spPr>
            <a:solidFill>
              <a:srgbClr val="65796E"/>
            </a:solidFill>
            <a:ln>
              <a:solidFill>
                <a:srgbClr val="000000"/>
              </a:solidFill>
            </a:ln>
            <a:effectLst/>
            <a:scene3d>
              <a:camera prst="orthographicFront"/>
              <a:lightRig rig="threePt" dir="t"/>
            </a:scene3d>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(35%)</c:v>
                </c:pt>
              </c:strCache>
            </c:strRef>
          </c:cat>
          <c:val>
            <c:numRef>
              <c:f>Sheet1!$B$2:$B$4</c:f>
              <c:numCache>
                <c:formatCode>0%</c:formatCode>
                <c:ptCount val="3"/>
                <c:pt idx="0">
                  <c:v>0.6</c:v>
                </c:pt>
                <c:pt idx="1">
                  <c:v>0.68</c:v>
                </c:pt>
                <c:pt idx="2">
                  <c:v>0.79</c:v>
                </c:pt>
              </c:numCache>
            </c:numRef>
          </c:val>
        </c:ser>
        <c:ser>
          <c:idx val="1"/>
          <c:order val="1"/>
          <c:tx>
            <c:strRef>
              <c:f>Sheet1!$C$1</c:f>
              <c:strCache>
                <c:ptCount val="1"/>
                <c:pt idx="0">
                  <c:v>Doing Less</c:v>
                </c:pt>
              </c:strCache>
            </c:strRef>
          </c:tx>
          <c:spPr>
            <a:solidFill>
              <a:srgbClr val="820813"/>
            </a:solidFill>
            <a:ln>
              <a:solidFill>
                <a:srgbClr val="000000"/>
              </a:solidFill>
            </a:ln>
            <a:effectLst/>
            <a:scene3d>
              <a:camera prst="orthographicFront"/>
              <a:lightRig rig="threePt" dir="t"/>
            </a:scene3d>
            <a:sp3d/>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(35%)</c:v>
                </c:pt>
              </c:strCache>
            </c:strRef>
          </c:cat>
          <c:val>
            <c:numRef>
              <c:f>Sheet1!$C$2:$C$4</c:f>
              <c:numCache>
                <c:formatCode>0%</c:formatCode>
                <c:ptCount val="3"/>
                <c:pt idx="0">
                  <c:v>0.04</c:v>
                </c:pt>
                <c:pt idx="1">
                  <c:v>0.03</c:v>
                </c:pt>
                <c:pt idx="2">
                  <c:v>0</c:v>
                </c:pt>
              </c:numCache>
            </c:numRef>
          </c:val>
        </c:ser>
        <c:ser>
          <c:idx val="2"/>
          <c:order val="2"/>
          <c:tx>
            <c:strRef>
              <c:f>Sheet1!$D$1</c:f>
              <c:strCache>
                <c:ptCount val="1"/>
                <c:pt idx="0">
                  <c:v>Doing Enough</c:v>
                </c:pt>
              </c:strCache>
            </c:strRef>
          </c:tx>
          <c:spPr>
            <a:solidFill>
              <a:srgbClr val="B9C4BE"/>
            </a:solidFill>
            <a:ln>
              <a:solidFill>
                <a:srgbClr val="000000"/>
              </a:solidFill>
            </a:ln>
            <a:effectLst/>
            <a:scene3d>
              <a:camera prst="orthographicFront"/>
              <a:lightRig rig="threePt" dir="t"/>
            </a:scene3d>
          </c:spPr>
          <c:invertIfNegative val="0"/>
          <c:dLbls>
            <c:spPr>
              <a:noFill/>
              <a:ln>
                <a:noFill/>
              </a:ln>
              <a:effectLst/>
            </c:spPr>
            <c:txPr>
              <a:bodyPr/>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(35%)</c:v>
                </c:pt>
              </c:strCache>
            </c:strRef>
          </c:cat>
          <c:val>
            <c:numRef>
              <c:f>Sheet1!$D$2:$D$4</c:f>
              <c:numCache>
                <c:formatCode>0%</c:formatCode>
                <c:ptCount val="3"/>
                <c:pt idx="0">
                  <c:v>0.32</c:v>
                </c:pt>
                <c:pt idx="1">
                  <c:v>0.25</c:v>
                </c:pt>
                <c:pt idx="2">
                  <c:v>0.18</c:v>
                </c:pt>
              </c:numCache>
            </c:numRef>
          </c:val>
        </c:ser>
        <c:dLbls>
          <c:showLegendKey val="0"/>
          <c:showVal val="1"/>
          <c:showCatName val="0"/>
          <c:showSerName val="0"/>
          <c:showPercent val="0"/>
          <c:showBubbleSize val="0"/>
        </c:dLbls>
        <c:gapWidth val="75"/>
        <c:axId val="148205952"/>
        <c:axId val="148207488"/>
      </c:barChart>
      <c:catAx>
        <c:axId val="148205952"/>
        <c:scaling>
          <c:orientation val="minMax"/>
        </c:scaling>
        <c:delete val="0"/>
        <c:axPos val="b"/>
        <c:numFmt formatCode="General" sourceLinked="1"/>
        <c:majorTickMark val="none"/>
        <c:minorTickMark val="none"/>
        <c:tickLblPos val="nextTo"/>
        <c:spPr>
          <a:ln>
            <a:solidFill>
              <a:srgbClr val="000000"/>
            </a:solidFill>
          </a:ln>
        </c:spPr>
        <c:crossAx val="148207488"/>
        <c:crosses val="autoZero"/>
        <c:auto val="1"/>
        <c:lblAlgn val="ctr"/>
        <c:lblOffset val="100"/>
        <c:noMultiLvlLbl val="0"/>
      </c:catAx>
      <c:valAx>
        <c:axId val="148207488"/>
        <c:scaling>
          <c:orientation val="minMax"/>
          <c:max val="1"/>
          <c:min val="0"/>
        </c:scaling>
        <c:delete val="0"/>
        <c:axPos val="l"/>
        <c:numFmt formatCode="0%" sourceLinked="1"/>
        <c:majorTickMark val="out"/>
        <c:minorTickMark val="none"/>
        <c:tickLblPos val="nextTo"/>
        <c:txPr>
          <a:bodyPr/>
          <a:lstStyle/>
          <a:p>
            <a:pPr>
              <a:defRPr sz="1000"/>
            </a:pPr>
            <a:endParaRPr lang="en-US"/>
          </a:p>
        </c:txPr>
        <c:crossAx val="148205952"/>
        <c:crosses val="autoZero"/>
        <c:crossBetween val="between"/>
        <c:majorUnit val="0.2"/>
        <c:minorUnit val="4.0000000000000098E-2"/>
      </c:valAx>
      <c:spPr>
        <a:noFill/>
        <a:ln w="25400">
          <a:noFill/>
        </a:ln>
      </c:spPr>
    </c:plotArea>
    <c:legend>
      <c:legendPos val="t"/>
      <c:overlay val="0"/>
      <c:spPr>
        <a:ln>
          <a:noFill/>
        </a:ln>
      </c:spPr>
      <c:txPr>
        <a:bodyPr/>
        <a:lstStyle/>
        <a:p>
          <a:pPr>
            <a:defRPr sz="1500"/>
          </a:pPr>
          <a:endParaRPr lang="en-US"/>
        </a:p>
      </c:txPr>
    </c:legend>
    <c:plotVisOnly val="1"/>
    <c:dispBlanksAs val="gap"/>
    <c:showDLblsOverMax val="0"/>
  </c:chart>
  <c:spPr>
    <a:effectLst/>
  </c:spPr>
  <c:txPr>
    <a:bodyPr/>
    <a:lstStyle/>
    <a:p>
      <a:pPr>
        <a:defRPr sz="1800" b="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1590953628726E-2"/>
          <c:y val="8.4956808361214137E-2"/>
          <c:w val="0.85990123952331765"/>
          <c:h val="0.86123111958906162"/>
        </c:manualLayout>
      </c:layout>
      <c:barChart>
        <c:barDir val="bar"/>
        <c:grouping val="clustered"/>
        <c:varyColors val="0"/>
        <c:ser>
          <c:idx val="0"/>
          <c:order val="0"/>
          <c:tx>
            <c:strRef>
              <c:f>Sheet1!$B$1</c:f>
              <c:strCache>
                <c:ptCount val="1"/>
                <c:pt idx="0">
                  <c:v>Very Conv.</c:v>
                </c:pt>
              </c:strCache>
            </c:strRef>
          </c:tx>
          <c:spPr>
            <a:solidFill>
              <a:schemeClr val="accent1"/>
            </a:solidFill>
            <a:ln>
              <a:solidFill>
                <a:schemeClr val="tx1"/>
              </a:solidFill>
            </a:ln>
          </c:spPr>
          <c:invertIfNegative val="0"/>
          <c:dPt>
            <c:idx val="1"/>
            <c:invertIfNegative val="0"/>
            <c:bubble3D val="0"/>
            <c:spPr>
              <a:solidFill>
                <a:schemeClr val="accent2"/>
              </a:solidFill>
              <a:ln>
                <a:solidFill>
                  <a:schemeClr val="tx1"/>
                </a:solidFill>
              </a:ln>
            </c:spPr>
          </c:dPt>
          <c:dPt>
            <c:idx val="2"/>
            <c:invertIfNegative val="0"/>
            <c:bubble3D val="0"/>
            <c:spPr>
              <a:solidFill>
                <a:schemeClr val="accent6"/>
              </a:solidFill>
              <a:ln>
                <a:solidFill>
                  <a:schemeClr val="tx1"/>
                </a:solidFill>
              </a:ln>
            </c:spPr>
          </c:dPt>
          <c:dLbls>
            <c:spPr>
              <a:noFill/>
              <a:ln w="25372">
                <a:noFill/>
              </a:ln>
            </c:spPr>
            <c:txPr>
              <a:bodyPr/>
              <a:lstStyle/>
              <a:p>
                <a:pPr>
                  <a:defRPr sz="1998">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Sheet1!$A$2:$A$4</c:f>
            </c:multiLvlStrRef>
          </c:cat>
          <c:val>
            <c:numRef>
              <c:f>Sheet1!$B$2:$B$4</c:f>
              <c:numCache>
                <c:formatCode>0%</c:formatCode>
                <c:ptCount val="3"/>
                <c:pt idx="0">
                  <c:v>0.62</c:v>
                </c:pt>
                <c:pt idx="1">
                  <c:v>0.31</c:v>
                </c:pt>
                <c:pt idx="2">
                  <c:v>7.0000000000000007E-2</c:v>
                </c:pt>
              </c:numCache>
            </c:numRef>
          </c:val>
        </c:ser>
        <c:dLbls>
          <c:showLegendKey val="0"/>
          <c:showVal val="0"/>
          <c:showCatName val="0"/>
          <c:showSerName val="0"/>
          <c:showPercent val="0"/>
          <c:showBubbleSize val="0"/>
        </c:dLbls>
        <c:gapWidth val="40"/>
        <c:axId val="148777216"/>
        <c:axId val="148783104"/>
      </c:barChart>
      <c:catAx>
        <c:axId val="148777216"/>
        <c:scaling>
          <c:orientation val="maxMin"/>
        </c:scaling>
        <c:delete val="0"/>
        <c:axPos val="l"/>
        <c:numFmt formatCode="General" sourceLinked="1"/>
        <c:majorTickMark val="none"/>
        <c:minorTickMark val="none"/>
        <c:tickLblPos val="nextTo"/>
        <c:spPr>
          <a:ln>
            <a:solidFill>
              <a:schemeClr val="tx1"/>
            </a:solidFill>
          </a:ln>
        </c:spPr>
        <c:crossAx val="148783104"/>
        <c:crosses val="autoZero"/>
        <c:auto val="1"/>
        <c:lblAlgn val="ctr"/>
        <c:lblOffset val="100"/>
        <c:noMultiLvlLbl val="0"/>
      </c:catAx>
      <c:valAx>
        <c:axId val="148783104"/>
        <c:scaling>
          <c:orientation val="minMax"/>
          <c:max val="0.75000000000000033"/>
          <c:min val="0"/>
        </c:scaling>
        <c:delete val="0"/>
        <c:axPos val="b"/>
        <c:numFmt formatCode="0%" sourceLinked="1"/>
        <c:majorTickMark val="out"/>
        <c:minorTickMark val="none"/>
        <c:tickLblPos val="nextTo"/>
        <c:spPr>
          <a:ln>
            <a:solidFill>
              <a:schemeClr val="tx1"/>
            </a:solidFill>
          </a:ln>
        </c:spPr>
        <c:txPr>
          <a:bodyPr/>
          <a:lstStyle/>
          <a:p>
            <a:pPr>
              <a:defRPr sz="899"/>
            </a:pPr>
            <a:endParaRPr lang="en-US"/>
          </a:p>
        </c:txPr>
        <c:crossAx val="148777216"/>
        <c:crosses val="max"/>
        <c:crossBetween val="between"/>
        <c:majorUnit val="0.15000000000000008"/>
      </c:valAx>
      <c:spPr>
        <a:noFill/>
        <a:ln w="25372">
          <a:noFill/>
        </a:ln>
      </c:spPr>
    </c:plotArea>
    <c:plotVisOnly val="1"/>
    <c:dispBlanksAs val="gap"/>
    <c:showDLblsOverMax val="0"/>
  </c:chart>
  <c:txPr>
    <a:bodyPr/>
    <a:lstStyle/>
    <a:p>
      <a:pPr>
        <a:defRPr sz="1798"/>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2433923658402"/>
          <c:y val="7.1379330708661412E-2"/>
          <c:w val="0.64131878522141594"/>
          <c:h val="0.88134153543307081"/>
        </c:manualLayout>
      </c:layout>
      <c:barChart>
        <c:barDir val="bar"/>
        <c:grouping val="stacked"/>
        <c:varyColors val="0"/>
        <c:ser>
          <c:idx val="0"/>
          <c:order val="0"/>
          <c:tx>
            <c:strRef>
              <c:f>Sheet1!$B$1</c:f>
              <c:strCache>
                <c:ptCount val="1"/>
                <c:pt idx="0">
                  <c:v>Total Agree</c:v>
                </c:pt>
              </c:strCache>
            </c:strRef>
          </c:tx>
          <c:spPr>
            <a:solidFill>
              <a:schemeClr val="accent1"/>
            </a:solidFill>
            <a:ln w="9525">
              <a:solidFill>
                <a:schemeClr val="tx1"/>
              </a:solidFill>
              <a:prstDash val="solid"/>
            </a:ln>
          </c:spPr>
          <c:invertIfNegative val="0"/>
          <c:dLbls>
            <c:spPr>
              <a:noFill/>
              <a:ln w="23357">
                <a:noFill/>
              </a:ln>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It would be nice if one parent could stay home when children are young, but nowadays it takes two incomes to have enough money to raise a child</c:v>
                </c:pt>
                <c:pt idx="1">
                  <c:v>All Arizonans have a shared responsibility in helping Arizona children grow up healthy and ready to learn</c:v>
                </c:pt>
              </c:strCache>
            </c:strRef>
          </c:cat>
          <c:val>
            <c:numRef>
              <c:f>Sheet1!$B$2:$B$3</c:f>
              <c:numCache>
                <c:formatCode>0%</c:formatCode>
                <c:ptCount val="2"/>
                <c:pt idx="0">
                  <c:v>0.77</c:v>
                </c:pt>
                <c:pt idx="1">
                  <c:v>0.76</c:v>
                </c:pt>
              </c:numCache>
            </c:numRef>
          </c:val>
        </c:ser>
        <c:ser>
          <c:idx val="2"/>
          <c:order val="1"/>
          <c:tx>
            <c:strRef>
              <c:f>Sheet1!$C$1</c:f>
              <c:strCache>
                <c:ptCount val="1"/>
                <c:pt idx="0">
                  <c:v>Total Disagree</c:v>
                </c:pt>
              </c:strCache>
            </c:strRef>
          </c:tx>
          <c:spPr>
            <a:solidFill>
              <a:schemeClr val="accent4"/>
            </a:solidFill>
            <a:ln w="9525">
              <a:solidFill>
                <a:schemeClr val="tx1"/>
              </a:solidFill>
              <a:prstDash val="solid"/>
            </a:ln>
          </c:spPr>
          <c:invertIfNegative val="0"/>
          <c:dLbls>
            <c:spPr>
              <a:noFill/>
              <a:ln w="23357">
                <a:noFill/>
              </a:ln>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It would be nice if one parent could stay home when children are young, but nowadays it takes two incomes to have enough money to raise a child</c:v>
                </c:pt>
                <c:pt idx="1">
                  <c:v>All Arizonans have a shared responsibility in helping Arizona children grow up healthy and ready to learn</c:v>
                </c:pt>
              </c:strCache>
            </c:strRef>
          </c:cat>
          <c:val>
            <c:numRef>
              <c:f>Sheet1!$C$2:$C$3</c:f>
              <c:numCache>
                <c:formatCode>0%</c:formatCode>
                <c:ptCount val="2"/>
                <c:pt idx="0">
                  <c:v>0.19</c:v>
                </c:pt>
                <c:pt idx="1">
                  <c:v>0.23</c:v>
                </c:pt>
              </c:numCache>
            </c:numRef>
          </c:val>
        </c:ser>
        <c:ser>
          <c:idx val="3"/>
          <c:order val="2"/>
          <c:tx>
            <c:strRef>
              <c:f>Sheet1!$D$1</c:f>
              <c:strCache>
                <c:ptCount val="1"/>
                <c:pt idx="0">
                  <c:v>DK/NA</c:v>
                </c:pt>
              </c:strCache>
            </c:strRef>
          </c:tx>
          <c:spPr>
            <a:solidFill>
              <a:schemeClr val="accent6"/>
            </a:solidFill>
            <a:ln w="9525">
              <a:solidFill>
                <a:schemeClr val="tx1"/>
              </a:solidFill>
              <a:prstDash val="solid"/>
            </a:ln>
          </c:spPr>
          <c:invertIfNegative val="0"/>
          <c:cat>
            <c:strRef>
              <c:f>Sheet1!$A$2:$A$3</c:f>
              <c:strCache>
                <c:ptCount val="2"/>
                <c:pt idx="0">
                  <c:v>It would be nice if one parent could stay home when children are young, but nowadays it takes two incomes to have enough money to raise a child</c:v>
                </c:pt>
                <c:pt idx="1">
                  <c:v>All Arizonans have a shared responsibility in helping Arizona children grow up healthy and ready to learn</c:v>
                </c:pt>
              </c:strCache>
            </c:strRef>
          </c:cat>
          <c:val>
            <c:numRef>
              <c:f>Sheet1!$D$2:$D$3</c:f>
              <c:numCache>
                <c:formatCode>0%</c:formatCode>
                <c:ptCount val="2"/>
                <c:pt idx="0">
                  <c:v>0.04</c:v>
                </c:pt>
                <c:pt idx="1">
                  <c:v>0.01</c:v>
                </c:pt>
              </c:numCache>
            </c:numRef>
          </c:val>
        </c:ser>
        <c:dLbls>
          <c:showLegendKey val="0"/>
          <c:showVal val="0"/>
          <c:showCatName val="0"/>
          <c:showSerName val="0"/>
          <c:showPercent val="0"/>
          <c:showBubbleSize val="0"/>
        </c:dLbls>
        <c:gapWidth val="125"/>
        <c:overlap val="100"/>
        <c:axId val="148883328"/>
        <c:axId val="148884864"/>
      </c:barChart>
      <c:catAx>
        <c:axId val="148883328"/>
        <c:scaling>
          <c:orientation val="maxMin"/>
        </c:scaling>
        <c:delete val="0"/>
        <c:axPos val="l"/>
        <c:numFmt formatCode="General" sourceLinked="0"/>
        <c:majorTickMark val="none"/>
        <c:minorTickMark val="none"/>
        <c:tickLblPos val="nextTo"/>
        <c:spPr>
          <a:ln w="9525">
            <a:solidFill>
              <a:schemeClr val="tx1"/>
            </a:solidFill>
          </a:ln>
        </c:spPr>
        <c:txPr>
          <a:bodyPr rot="0" vert="horz"/>
          <a:lstStyle/>
          <a:p>
            <a:pPr algn="r">
              <a:defRPr sz="1800"/>
            </a:pPr>
            <a:endParaRPr lang="en-US"/>
          </a:p>
        </c:txPr>
        <c:crossAx val="148884864"/>
        <c:crosses val="autoZero"/>
        <c:auto val="1"/>
        <c:lblAlgn val="ctr"/>
        <c:lblOffset val="100"/>
        <c:tickLblSkip val="1"/>
        <c:tickMarkSkip val="1"/>
        <c:noMultiLvlLbl val="0"/>
      </c:catAx>
      <c:valAx>
        <c:axId val="148884864"/>
        <c:scaling>
          <c:orientation val="minMax"/>
          <c:max val="1"/>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1000"/>
            </a:pPr>
            <a:endParaRPr lang="en-US"/>
          </a:p>
        </c:txPr>
        <c:crossAx val="148883328"/>
        <c:crosses val="max"/>
        <c:crossBetween val="between"/>
        <c:majorUnit val="0.2"/>
        <c:minorUnit val="0.01"/>
      </c:valAx>
      <c:spPr>
        <a:noFill/>
        <a:ln w="25400">
          <a:noFill/>
        </a:ln>
      </c:spPr>
    </c:plotArea>
    <c:legend>
      <c:legendPos val="t"/>
      <c:layout>
        <c:manualLayout>
          <c:xMode val="edge"/>
          <c:yMode val="edge"/>
          <c:x val="0.51551466706612248"/>
          <c:y val="1.6462235372806978E-2"/>
          <c:w val="0.44242069316653798"/>
          <c:h val="6.0411218862178685E-2"/>
        </c:manualLayout>
      </c:layout>
      <c:overlay val="0"/>
      <c:spPr>
        <a:noFill/>
        <a:ln w="23357">
          <a:noFill/>
        </a:ln>
      </c:spPr>
    </c:legend>
    <c:plotVisOnly val="1"/>
    <c:dispBlanksAs val="gap"/>
    <c:showDLblsOverMax val="0"/>
  </c:chart>
  <c:spPr>
    <a:noFill/>
    <a:ln>
      <a:noFill/>
    </a:ln>
  </c:spPr>
  <c:txPr>
    <a:bodyPr/>
    <a:lstStyle/>
    <a:p>
      <a:pPr>
        <a:defRPr sz="1448"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4002755" cy="347613"/>
          </a:xfrm>
          <a:prstGeom prst="rect">
            <a:avLst/>
          </a:prstGeom>
          <a:noFill/>
          <a:ln>
            <a:noFill/>
          </a:ln>
          <a:effectLst/>
          <a:extLst/>
        </p:spPr>
        <p:txBody>
          <a:bodyPr vert="horz" wrap="square" lIns="90545" tIns="45271" rIns="90545" bIns="45271" numCol="1" anchor="t" anchorCtr="0" compatLnSpc="1">
            <a:prstTxWarp prst="textNoShape">
              <a:avLst/>
            </a:prstTxWarp>
          </a:bodyPr>
          <a:lstStyle>
            <a:lvl1pPr algn="l" defTabSz="904236" eaLnBrk="1" hangingPunct="1">
              <a:defRPr sz="1100" b="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5230145" y="1"/>
            <a:ext cx="4002755" cy="347613"/>
          </a:xfrm>
          <a:prstGeom prst="rect">
            <a:avLst/>
          </a:prstGeom>
          <a:noFill/>
          <a:ln>
            <a:noFill/>
          </a:ln>
          <a:effectLst/>
          <a:extLst/>
        </p:spPr>
        <p:txBody>
          <a:bodyPr vert="horz" wrap="square" lIns="90545" tIns="45271" rIns="90545" bIns="45271" numCol="1" anchor="t" anchorCtr="0" compatLnSpc="1">
            <a:prstTxWarp prst="textNoShape">
              <a:avLst/>
            </a:prstTxWarp>
          </a:bodyPr>
          <a:lstStyle>
            <a:lvl1pPr algn="r" defTabSz="904236" eaLnBrk="1" hangingPunct="1">
              <a:defRPr sz="1100" b="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1" y="6586588"/>
            <a:ext cx="4002755" cy="347612"/>
          </a:xfrm>
          <a:prstGeom prst="rect">
            <a:avLst/>
          </a:prstGeom>
          <a:noFill/>
          <a:ln>
            <a:noFill/>
          </a:ln>
          <a:effectLst/>
          <a:extLst/>
        </p:spPr>
        <p:txBody>
          <a:bodyPr vert="horz" wrap="square" lIns="90545" tIns="45271" rIns="90545" bIns="45271" numCol="1" anchor="b" anchorCtr="0" compatLnSpc="1">
            <a:prstTxWarp prst="textNoShape">
              <a:avLst/>
            </a:prstTxWarp>
          </a:bodyPr>
          <a:lstStyle>
            <a:lvl1pPr algn="l" defTabSz="904236" eaLnBrk="1" hangingPunct="1">
              <a:defRPr sz="1100" b="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5230145" y="6586588"/>
            <a:ext cx="4002755" cy="347612"/>
          </a:xfrm>
          <a:prstGeom prst="rect">
            <a:avLst/>
          </a:prstGeom>
          <a:noFill/>
          <a:ln>
            <a:noFill/>
          </a:ln>
          <a:effectLst/>
          <a:extLst/>
        </p:spPr>
        <p:txBody>
          <a:bodyPr vert="horz" wrap="square" lIns="90545" tIns="45271" rIns="90545" bIns="45271" numCol="1" anchor="b" anchorCtr="0" compatLnSpc="1">
            <a:prstTxWarp prst="textNoShape">
              <a:avLst/>
            </a:prstTxWarp>
          </a:bodyPr>
          <a:lstStyle>
            <a:lvl1pPr algn="r" defTabSz="904236" eaLnBrk="1" hangingPunct="1">
              <a:defRPr sz="1100" b="0">
                <a:latin typeface="Times New Roman" pitchFamily="18" charset="0"/>
              </a:defRPr>
            </a:lvl1pPr>
          </a:lstStyle>
          <a:p>
            <a:fld id="{BE896F59-22AA-4FBA-9368-55361F3D0114}" type="slidenum">
              <a:rPr lang="en-US" altLang="en-US"/>
              <a:pPr/>
              <a:t>‹#›</a:t>
            </a:fld>
            <a:endParaRPr lang="en-US" altLang="en-US"/>
          </a:p>
        </p:txBody>
      </p:sp>
    </p:spTree>
    <p:extLst>
      <p:ext uri="{BB962C8B-B14F-4D97-AF65-F5344CB8AC3E}">
        <p14:creationId xmlns:p14="http://schemas.microsoft.com/office/powerpoint/2010/main" val="1284016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0834" name="Rectangle 2"/>
          <p:cNvSpPr>
            <a:spLocks noGrp="1" noChangeArrowheads="1"/>
          </p:cNvSpPr>
          <p:nvPr>
            <p:ph type="hdr" sz="quarter"/>
          </p:nvPr>
        </p:nvSpPr>
        <p:spPr bwMode="auto">
          <a:xfrm>
            <a:off x="0" y="1"/>
            <a:ext cx="4001229" cy="346108"/>
          </a:xfrm>
          <a:prstGeom prst="rect">
            <a:avLst/>
          </a:prstGeom>
          <a:noFill/>
          <a:ln>
            <a:noFill/>
          </a:ln>
          <a:effectLst/>
          <a:extLst/>
        </p:spPr>
        <p:txBody>
          <a:bodyPr vert="horz" wrap="square" lIns="91426" tIns="45714" rIns="91426" bIns="45714" numCol="1" anchor="t" anchorCtr="0" compatLnSpc="1">
            <a:prstTxWarp prst="textNoShape">
              <a:avLst/>
            </a:prstTxWarp>
          </a:bodyPr>
          <a:lstStyle>
            <a:lvl1pPr algn="l" defTabSz="914856" eaLnBrk="1" hangingPunct="1">
              <a:defRPr sz="1200" b="0">
                <a:latin typeface="Times New Roman" pitchFamily="18" charset="0"/>
              </a:defRPr>
            </a:lvl1pPr>
          </a:lstStyle>
          <a:p>
            <a:pPr>
              <a:defRPr/>
            </a:pPr>
            <a:endParaRPr lang="en-US"/>
          </a:p>
        </p:txBody>
      </p:sp>
      <p:sp>
        <p:nvSpPr>
          <p:cNvPr id="760835" name="Rectangle 3"/>
          <p:cNvSpPr>
            <a:spLocks noGrp="1" noChangeArrowheads="1"/>
          </p:cNvSpPr>
          <p:nvPr>
            <p:ph type="dt" idx="1"/>
          </p:nvPr>
        </p:nvSpPr>
        <p:spPr bwMode="auto">
          <a:xfrm>
            <a:off x="5228619" y="1"/>
            <a:ext cx="4002755" cy="346108"/>
          </a:xfrm>
          <a:prstGeom prst="rect">
            <a:avLst/>
          </a:prstGeom>
          <a:noFill/>
          <a:ln>
            <a:noFill/>
          </a:ln>
          <a:effectLst/>
          <a:extLst/>
        </p:spPr>
        <p:txBody>
          <a:bodyPr vert="horz" wrap="square" lIns="91426" tIns="45714" rIns="91426" bIns="45714" numCol="1" anchor="t" anchorCtr="0" compatLnSpc="1">
            <a:prstTxWarp prst="textNoShape">
              <a:avLst/>
            </a:prstTxWarp>
          </a:bodyPr>
          <a:lstStyle>
            <a:lvl1pPr algn="r" defTabSz="914856" eaLnBrk="1" hangingPunct="1">
              <a:defRPr sz="1200" b="0">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2884488" y="520700"/>
            <a:ext cx="3467100" cy="2600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0837" name="Rectangle 5"/>
          <p:cNvSpPr>
            <a:spLocks noGrp="1" noChangeArrowheads="1"/>
          </p:cNvSpPr>
          <p:nvPr>
            <p:ph type="body" sz="quarter" idx="3"/>
          </p:nvPr>
        </p:nvSpPr>
        <p:spPr bwMode="auto">
          <a:xfrm>
            <a:off x="923596" y="3294047"/>
            <a:ext cx="7385709" cy="3119487"/>
          </a:xfrm>
          <a:prstGeom prst="rect">
            <a:avLst/>
          </a:prstGeom>
          <a:noFill/>
          <a:ln>
            <a:noFill/>
          </a:ln>
          <a:effectLst/>
          <a:extLst/>
        </p:spPr>
        <p:txBody>
          <a:bodyPr vert="horz" wrap="square" lIns="91426" tIns="45714" rIns="91426"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0838" name="Rectangle 6"/>
          <p:cNvSpPr>
            <a:spLocks noGrp="1" noChangeArrowheads="1"/>
          </p:cNvSpPr>
          <p:nvPr>
            <p:ph type="ftr" sz="quarter" idx="4"/>
          </p:nvPr>
        </p:nvSpPr>
        <p:spPr bwMode="auto">
          <a:xfrm>
            <a:off x="0" y="6586588"/>
            <a:ext cx="4001229" cy="346108"/>
          </a:xfrm>
          <a:prstGeom prst="rect">
            <a:avLst/>
          </a:prstGeom>
          <a:noFill/>
          <a:ln>
            <a:noFill/>
          </a:ln>
          <a:effectLst/>
          <a:extLst/>
        </p:spPr>
        <p:txBody>
          <a:bodyPr vert="horz" wrap="square" lIns="91426" tIns="45714" rIns="91426" bIns="45714" numCol="1" anchor="b" anchorCtr="0" compatLnSpc="1">
            <a:prstTxWarp prst="textNoShape">
              <a:avLst/>
            </a:prstTxWarp>
          </a:bodyPr>
          <a:lstStyle>
            <a:lvl1pPr algn="l" defTabSz="914856" eaLnBrk="1" hangingPunct="1">
              <a:defRPr sz="1200" b="0">
                <a:latin typeface="Times New Roman" pitchFamily="18" charset="0"/>
              </a:defRPr>
            </a:lvl1pPr>
          </a:lstStyle>
          <a:p>
            <a:pPr>
              <a:defRPr/>
            </a:pPr>
            <a:endParaRPr lang="en-US"/>
          </a:p>
        </p:txBody>
      </p:sp>
      <p:sp>
        <p:nvSpPr>
          <p:cNvPr id="760839" name="Rectangle 7"/>
          <p:cNvSpPr>
            <a:spLocks noGrp="1" noChangeArrowheads="1"/>
          </p:cNvSpPr>
          <p:nvPr>
            <p:ph type="sldNum" sz="quarter" idx="5"/>
          </p:nvPr>
        </p:nvSpPr>
        <p:spPr bwMode="auto">
          <a:xfrm>
            <a:off x="5228619" y="6586588"/>
            <a:ext cx="4002755" cy="346108"/>
          </a:xfrm>
          <a:prstGeom prst="rect">
            <a:avLst/>
          </a:prstGeom>
          <a:noFill/>
          <a:ln>
            <a:noFill/>
          </a:ln>
          <a:effectLst/>
          <a:extLst/>
        </p:spPr>
        <p:txBody>
          <a:bodyPr vert="horz" wrap="square" lIns="91426" tIns="45714" rIns="91426" bIns="45714" numCol="1" anchor="b" anchorCtr="0" compatLnSpc="1">
            <a:prstTxWarp prst="textNoShape">
              <a:avLst/>
            </a:prstTxWarp>
          </a:bodyPr>
          <a:lstStyle>
            <a:lvl1pPr algn="r" defTabSz="914856" eaLnBrk="1" hangingPunct="1">
              <a:defRPr sz="1200" b="0">
                <a:latin typeface="Times New Roman" pitchFamily="18" charset="0"/>
              </a:defRPr>
            </a:lvl1pPr>
          </a:lstStyle>
          <a:p>
            <a:fld id="{7AAA54F7-F2AD-4AD6-A0A3-F70B113A0FF3}" type="slidenum">
              <a:rPr lang="en-US" altLang="en-US"/>
              <a:pPr/>
              <a:t>‹#›</a:t>
            </a:fld>
            <a:endParaRPr lang="en-US" altLang="en-US"/>
          </a:p>
        </p:txBody>
      </p:sp>
    </p:spTree>
    <p:extLst>
      <p:ext uri="{BB962C8B-B14F-4D97-AF65-F5344CB8AC3E}">
        <p14:creationId xmlns:p14="http://schemas.microsoft.com/office/powerpoint/2010/main" val="2875932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56">
              <a:spcBef>
                <a:spcPct val="30000"/>
              </a:spcBef>
              <a:defRPr sz="1100">
                <a:solidFill>
                  <a:schemeClr val="tx1"/>
                </a:solidFill>
                <a:latin typeface="Times New Roman" pitchFamily="18" charset="0"/>
              </a:defRPr>
            </a:lvl1pPr>
            <a:lvl2pPr marL="710037" indent="-273091" defTabSz="914856">
              <a:spcBef>
                <a:spcPct val="30000"/>
              </a:spcBef>
              <a:defRPr sz="1100">
                <a:solidFill>
                  <a:schemeClr val="tx1"/>
                </a:solidFill>
                <a:latin typeface="Times New Roman" pitchFamily="18" charset="0"/>
              </a:defRPr>
            </a:lvl2pPr>
            <a:lvl3pPr marL="1092365" indent="-218473" defTabSz="914856">
              <a:spcBef>
                <a:spcPct val="30000"/>
              </a:spcBef>
              <a:defRPr sz="1100">
                <a:solidFill>
                  <a:schemeClr val="tx1"/>
                </a:solidFill>
                <a:latin typeface="Times New Roman" pitchFamily="18" charset="0"/>
              </a:defRPr>
            </a:lvl3pPr>
            <a:lvl4pPr marL="1529311" indent="-218473" defTabSz="914856">
              <a:spcBef>
                <a:spcPct val="30000"/>
              </a:spcBef>
              <a:defRPr sz="1100">
                <a:solidFill>
                  <a:schemeClr val="tx1"/>
                </a:solidFill>
                <a:latin typeface="Times New Roman" pitchFamily="18" charset="0"/>
              </a:defRPr>
            </a:lvl4pPr>
            <a:lvl5pPr marL="1966257" indent="-218473" defTabSz="914856">
              <a:spcBef>
                <a:spcPct val="30000"/>
              </a:spcBef>
              <a:defRPr sz="1100">
                <a:solidFill>
                  <a:schemeClr val="tx1"/>
                </a:solidFill>
                <a:latin typeface="Times New Roman" pitchFamily="18" charset="0"/>
              </a:defRPr>
            </a:lvl5pPr>
            <a:lvl6pPr marL="2403203" indent="-218473" defTabSz="914856" eaLnBrk="0" fontAlgn="base" hangingPunct="0">
              <a:spcBef>
                <a:spcPct val="30000"/>
              </a:spcBef>
              <a:spcAft>
                <a:spcPct val="0"/>
              </a:spcAft>
              <a:defRPr sz="1100">
                <a:solidFill>
                  <a:schemeClr val="tx1"/>
                </a:solidFill>
                <a:latin typeface="Times New Roman" pitchFamily="18" charset="0"/>
              </a:defRPr>
            </a:lvl6pPr>
            <a:lvl7pPr marL="2840149" indent="-218473" defTabSz="914856" eaLnBrk="0" fontAlgn="base" hangingPunct="0">
              <a:spcBef>
                <a:spcPct val="30000"/>
              </a:spcBef>
              <a:spcAft>
                <a:spcPct val="0"/>
              </a:spcAft>
              <a:defRPr sz="1100">
                <a:solidFill>
                  <a:schemeClr val="tx1"/>
                </a:solidFill>
                <a:latin typeface="Times New Roman" pitchFamily="18" charset="0"/>
              </a:defRPr>
            </a:lvl7pPr>
            <a:lvl8pPr marL="3277095" indent="-218473" defTabSz="914856" eaLnBrk="0" fontAlgn="base" hangingPunct="0">
              <a:spcBef>
                <a:spcPct val="30000"/>
              </a:spcBef>
              <a:spcAft>
                <a:spcPct val="0"/>
              </a:spcAft>
              <a:defRPr sz="1100">
                <a:solidFill>
                  <a:schemeClr val="tx1"/>
                </a:solidFill>
                <a:latin typeface="Times New Roman" pitchFamily="18" charset="0"/>
              </a:defRPr>
            </a:lvl8pPr>
            <a:lvl9pPr marL="3714041" indent="-218473" defTabSz="914856" eaLnBrk="0" fontAlgn="base" hangingPunct="0">
              <a:spcBef>
                <a:spcPct val="30000"/>
              </a:spcBef>
              <a:spcAft>
                <a:spcPct val="0"/>
              </a:spcAft>
              <a:defRPr sz="1100">
                <a:solidFill>
                  <a:schemeClr val="tx1"/>
                </a:solidFill>
                <a:latin typeface="Times New Roman" pitchFamily="18" charset="0"/>
              </a:defRPr>
            </a:lvl9pPr>
          </a:lstStyle>
          <a:p>
            <a:pPr>
              <a:spcBef>
                <a:spcPct val="0"/>
              </a:spcBef>
            </a:pPr>
            <a:fld id="{B88247A2-7966-4B48-9767-D3968AA28C36}" type="slidenum">
              <a:rPr lang="en-US" altLang="en-US" sz="1200"/>
              <a:pPr>
                <a:spcBef>
                  <a:spcPct val="0"/>
                </a:spcBef>
              </a:pPr>
              <a:t>1</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5996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59">
              <a:defRPr sz="2100" b="1">
                <a:solidFill>
                  <a:schemeClr val="tx1"/>
                </a:solidFill>
                <a:latin typeface="Arial" charset="0"/>
              </a:defRPr>
            </a:lvl1pPr>
            <a:lvl2pPr marL="720658" indent="-276126" defTabSz="923959">
              <a:defRPr sz="2100" b="1">
                <a:solidFill>
                  <a:schemeClr val="tx1"/>
                </a:solidFill>
                <a:latin typeface="Arial" charset="0"/>
              </a:defRPr>
            </a:lvl2pPr>
            <a:lvl3pPr marL="1109054" indent="-221507" defTabSz="923959">
              <a:defRPr sz="2100" b="1">
                <a:solidFill>
                  <a:schemeClr val="tx1"/>
                </a:solidFill>
                <a:latin typeface="Arial" charset="0"/>
              </a:defRPr>
            </a:lvl3pPr>
            <a:lvl4pPr marL="1552069" indent="-221507" defTabSz="923959">
              <a:defRPr sz="2100" b="1">
                <a:solidFill>
                  <a:schemeClr val="tx1"/>
                </a:solidFill>
                <a:latin typeface="Arial" charset="0"/>
              </a:defRPr>
            </a:lvl4pPr>
            <a:lvl5pPr marL="1996601" indent="-221507" defTabSz="923959">
              <a:defRPr sz="2100" b="1">
                <a:solidFill>
                  <a:schemeClr val="tx1"/>
                </a:solidFill>
                <a:latin typeface="Arial" charset="0"/>
              </a:defRPr>
            </a:lvl5pPr>
            <a:lvl6pPr marL="2433547" indent="-221507" defTabSz="923959" eaLnBrk="0" fontAlgn="base" hangingPunct="0">
              <a:spcBef>
                <a:spcPct val="0"/>
              </a:spcBef>
              <a:spcAft>
                <a:spcPct val="0"/>
              </a:spcAft>
              <a:defRPr sz="2100" b="1">
                <a:solidFill>
                  <a:schemeClr val="tx1"/>
                </a:solidFill>
                <a:latin typeface="Arial" charset="0"/>
              </a:defRPr>
            </a:lvl6pPr>
            <a:lvl7pPr marL="2870493" indent="-221507" defTabSz="923959" eaLnBrk="0" fontAlgn="base" hangingPunct="0">
              <a:spcBef>
                <a:spcPct val="0"/>
              </a:spcBef>
              <a:spcAft>
                <a:spcPct val="0"/>
              </a:spcAft>
              <a:defRPr sz="2100" b="1">
                <a:solidFill>
                  <a:schemeClr val="tx1"/>
                </a:solidFill>
                <a:latin typeface="Arial" charset="0"/>
              </a:defRPr>
            </a:lvl7pPr>
            <a:lvl8pPr marL="3307439" indent="-221507" defTabSz="923959" eaLnBrk="0" fontAlgn="base" hangingPunct="0">
              <a:spcBef>
                <a:spcPct val="0"/>
              </a:spcBef>
              <a:spcAft>
                <a:spcPct val="0"/>
              </a:spcAft>
              <a:defRPr sz="2100" b="1">
                <a:solidFill>
                  <a:schemeClr val="tx1"/>
                </a:solidFill>
                <a:latin typeface="Arial" charset="0"/>
              </a:defRPr>
            </a:lvl8pPr>
            <a:lvl9pPr marL="3744385" indent="-221507" defTabSz="923959" eaLnBrk="0" fontAlgn="base" hangingPunct="0">
              <a:spcBef>
                <a:spcPct val="0"/>
              </a:spcBef>
              <a:spcAft>
                <a:spcPct val="0"/>
              </a:spcAft>
              <a:defRPr sz="2100" b="1">
                <a:solidFill>
                  <a:schemeClr val="tx1"/>
                </a:solidFill>
                <a:latin typeface="Arial" charset="0"/>
              </a:defRPr>
            </a:lvl9pPr>
          </a:lstStyle>
          <a:p>
            <a:fld id="{586D8DFC-BF5C-4437-93FD-C82EA1441C07}" type="slidenum">
              <a:rPr lang="en-US" altLang="en-US" sz="1200" b="0">
                <a:solidFill>
                  <a:srgbClr val="000000"/>
                </a:solidFill>
              </a:rPr>
              <a:pPr/>
              <a:t>5</a:t>
            </a:fld>
            <a:endParaRPr lang="en-US" altLang="en-US" sz="1200" b="0">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541949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2.bin"/><Relationship Id="rId9"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Box 6"/>
          <p:cNvSpPr txBox="1">
            <a:spLocks noChangeArrowheads="1"/>
          </p:cNvSpPr>
          <p:nvPr userDrawn="1"/>
        </p:nvSpPr>
        <p:spPr bwMode="auto">
          <a:xfrm>
            <a:off x="2078038" y="4006850"/>
            <a:ext cx="4987925" cy="366713"/>
          </a:xfrm>
          <a:prstGeom prst="rect">
            <a:avLst/>
          </a:prstGeom>
          <a:noFill/>
          <a:ln>
            <a:noFill/>
          </a:ln>
          <a:effectLst/>
          <a:extLst/>
        </p:spPr>
        <p:txBody>
          <a:bodyPr>
            <a:spAutoFit/>
          </a:bodyPr>
          <a:lstStyle>
            <a:lvl1pPr defTabSz="820738" eaLnBrk="0" hangingPunct="0">
              <a:defRPr sz="2200" b="1">
                <a:solidFill>
                  <a:schemeClr val="tx1"/>
                </a:solidFill>
                <a:latin typeface="Arial" charset="0"/>
              </a:defRPr>
            </a:lvl1pPr>
            <a:lvl2pPr marL="742950" indent="-285750" defTabSz="820738" eaLnBrk="0" hangingPunct="0">
              <a:defRPr sz="2200" b="1">
                <a:solidFill>
                  <a:schemeClr val="tx1"/>
                </a:solidFill>
                <a:latin typeface="Arial" charset="0"/>
              </a:defRPr>
            </a:lvl2pPr>
            <a:lvl3pPr marL="1143000" indent="-228600" defTabSz="820738" eaLnBrk="0" hangingPunct="0">
              <a:defRPr sz="2200" b="1">
                <a:solidFill>
                  <a:schemeClr val="tx1"/>
                </a:solidFill>
                <a:latin typeface="Arial" charset="0"/>
              </a:defRPr>
            </a:lvl3pPr>
            <a:lvl4pPr marL="1600200" indent="-228600" defTabSz="820738" eaLnBrk="0" hangingPunct="0">
              <a:defRPr sz="2200" b="1">
                <a:solidFill>
                  <a:schemeClr val="tx1"/>
                </a:solidFill>
                <a:latin typeface="Arial" charset="0"/>
              </a:defRPr>
            </a:lvl4pPr>
            <a:lvl5pPr marL="2057400" indent="-228600" defTabSz="820738" eaLnBrk="0" hangingPunct="0">
              <a:defRPr sz="2200" b="1">
                <a:solidFill>
                  <a:schemeClr val="tx1"/>
                </a:solidFill>
                <a:latin typeface="Arial" charset="0"/>
              </a:defRPr>
            </a:lvl5pPr>
            <a:lvl6pPr marL="2514600" indent="-228600" algn="ctr" defTabSz="820738" eaLnBrk="0" fontAlgn="base" hangingPunct="0">
              <a:spcBef>
                <a:spcPct val="0"/>
              </a:spcBef>
              <a:spcAft>
                <a:spcPct val="0"/>
              </a:spcAft>
              <a:defRPr sz="2200" b="1">
                <a:solidFill>
                  <a:schemeClr val="tx1"/>
                </a:solidFill>
                <a:latin typeface="Arial" charset="0"/>
              </a:defRPr>
            </a:lvl6pPr>
            <a:lvl7pPr marL="2971800" indent="-228600" algn="ctr" defTabSz="820738" eaLnBrk="0" fontAlgn="base" hangingPunct="0">
              <a:spcBef>
                <a:spcPct val="0"/>
              </a:spcBef>
              <a:spcAft>
                <a:spcPct val="0"/>
              </a:spcAft>
              <a:defRPr sz="2200" b="1">
                <a:solidFill>
                  <a:schemeClr val="tx1"/>
                </a:solidFill>
                <a:latin typeface="Arial" charset="0"/>
              </a:defRPr>
            </a:lvl7pPr>
            <a:lvl8pPr marL="3429000" indent="-228600" algn="ctr" defTabSz="820738" eaLnBrk="0" fontAlgn="base" hangingPunct="0">
              <a:spcBef>
                <a:spcPct val="0"/>
              </a:spcBef>
              <a:spcAft>
                <a:spcPct val="0"/>
              </a:spcAft>
              <a:defRPr sz="2200" b="1">
                <a:solidFill>
                  <a:schemeClr val="tx1"/>
                </a:solidFill>
                <a:latin typeface="Arial" charset="0"/>
              </a:defRPr>
            </a:lvl8pPr>
            <a:lvl9pPr marL="3886200" indent="-228600" algn="ctr" defTabSz="820738"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defRPr/>
            </a:pPr>
            <a:r>
              <a:rPr lang="en-US" sz="1800" b="0" i="1" dirty="0" smtClean="0"/>
              <a:t>September 27, 2013</a:t>
            </a:r>
          </a:p>
        </p:txBody>
      </p:sp>
      <p:sp>
        <p:nvSpPr>
          <p:cNvPr id="4" name="Text Box 8"/>
          <p:cNvSpPr txBox="1">
            <a:spLocks noChangeArrowheads="1"/>
          </p:cNvSpPr>
          <p:nvPr userDrawn="1"/>
        </p:nvSpPr>
        <p:spPr bwMode="auto">
          <a:xfrm>
            <a:off x="0" y="2471738"/>
            <a:ext cx="9144000" cy="1200329"/>
          </a:xfrm>
          <a:prstGeom prst="rect">
            <a:avLst/>
          </a:prstGeom>
          <a:noFill/>
          <a:ln>
            <a:noFill/>
          </a:ln>
          <a:effectLs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600" dirty="0" smtClean="0">
                <a:latin typeface="+mj-lt"/>
              </a:rPr>
              <a:t>What Polling Tells Us About Investing in Children, Youth and Families</a:t>
            </a:r>
            <a:endParaRPr lang="en-US" sz="2800" b="0" i="1" dirty="0" smtClean="0">
              <a:latin typeface="+mj-lt"/>
            </a:endParaRPr>
          </a:p>
        </p:txBody>
      </p:sp>
      <p:graphicFrame>
        <p:nvGraphicFramePr>
          <p:cNvPr id="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60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606"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pic>
        <p:nvPicPr>
          <p:cNvPr id="11" name="Picture 36" descr="FM3-Logo 2"/>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884363" y="5562600"/>
            <a:ext cx="559593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8"/>
          <p:cNvSpPr>
            <a:spLocks noChangeArrowheads="1" noChangeShapeType="1" noTextEdit="1"/>
          </p:cNvSpPr>
          <p:nvPr userDrawn="1"/>
        </p:nvSpPr>
        <p:spPr bwMode="auto">
          <a:xfrm>
            <a:off x="2676525" y="4775200"/>
            <a:ext cx="3857625" cy="385763"/>
          </a:xfrm>
          <a:prstGeom prst="rect">
            <a:avLst/>
          </a:prstGeom>
        </p:spPr>
        <p:txBody>
          <a:bodyPr wrap="none" fromWordArt="1">
            <a:prstTxWarp prst="textPlain">
              <a:avLst>
                <a:gd name="adj" fmla="val 50000"/>
              </a:avLst>
            </a:prstTxWarp>
          </a:bodyPr>
          <a:lstStyle/>
          <a:p>
            <a:pPr algn="ctr"/>
            <a:r>
              <a:rPr lang="en-US" sz="3600" i="1" kern="10" dirty="0">
                <a:ln w="6350">
                  <a:solidFill>
                    <a:schemeClr val="tx1"/>
                  </a:solidFill>
                  <a:round/>
                  <a:headEnd/>
                  <a:tailEnd/>
                </a:ln>
                <a:solidFill>
                  <a:schemeClr val="accent1"/>
                </a:solidFill>
                <a:effectLst>
                  <a:outerShdw dist="38100" dir="2700000" algn="tl" rotWithShape="0">
                    <a:srgbClr val="000000">
                      <a:alpha val="43137"/>
                    </a:srgbClr>
                  </a:outerShdw>
                </a:effectLst>
                <a:latin typeface="Arial Black"/>
              </a:rPr>
              <a:t>DAVE METZ </a:t>
            </a:r>
          </a:p>
        </p:txBody>
      </p:sp>
      <p:pic>
        <p:nvPicPr>
          <p:cNvPr id="19" name="Picture 4" descr="C:\Users\Liz\AppData\Local\Microsoft\Windows\Temporary Internet Files\Content.IE5\97341UOE\MP900400730[1].jp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010001" y="271101"/>
            <a:ext cx="2008061" cy="1507863"/>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 name="Picture 8" descr="C:\Users\Liz\AppData\Local\Microsoft\Windows\Temporary Internet Files\Content.IE5\97341UOE\MP900422535[1].jpg"/>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4296254" y="230702"/>
            <a:ext cx="2193428" cy="1508760"/>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1" name="Picture 14" descr="C:\Users\Liz\AppData\Local\Microsoft\Windows\Temporary Internet Files\Content.IE5\H7U19MHM\MP900430918[1].jpg"/>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767875" y="266383"/>
            <a:ext cx="2193429" cy="1508760"/>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08" name="Picture 8" descr="http://www.margaretbrodkin.com/mbwp/wp-content/uploads/2013/06/FUNDINGtheNEXTGEN-logo-fin-web400-281x300.jpg"/>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244602" y="191200"/>
            <a:ext cx="1487207" cy="1587765"/>
          </a:xfrm>
          <a:prstGeom prst="rect">
            <a:avLst/>
          </a:prstGeom>
          <a:ln w="571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33520"/>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08626" y="1447800"/>
            <a:ext cx="8726749" cy="49625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0579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974" y="152688"/>
            <a:ext cx="8807823" cy="1143000"/>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890944" y="6382380"/>
            <a:ext cx="6889071" cy="440108"/>
          </a:xfrm>
          <a:prstGeom prst="rect">
            <a:avLst/>
          </a:prstGeom>
        </p:spPr>
        <p:txBody>
          <a:bodyPr anchor="ctr"/>
          <a:lstStyle>
            <a:lvl1pPr marL="0" indent="0">
              <a:buNone/>
              <a:defRPr sz="800" b="1" i="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8325992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235722"/>
            <a:ext cx="8969776" cy="2193278"/>
          </a:xfrm>
          <a:prstGeom prst="rect">
            <a:avLst/>
          </a:prstGeom>
        </p:spPr>
        <p:txBody>
          <a:bodyPr/>
          <a:lstStyle>
            <a:lvl1pPr>
              <a:defRPr sz="4000" b="1">
                <a:solidFill>
                  <a:schemeClr val="tx1"/>
                </a:solidFill>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27971266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452762"/>
            <a:ext cx="8969776" cy="2193278"/>
          </a:xfrm>
          <a:prstGeom prst="rect">
            <a:avLst/>
          </a:prstGeom>
        </p:spPr>
        <p:txBody>
          <a:bodyPr/>
          <a:lstStyle>
            <a:lvl1pPr>
              <a:defRPr sz="4000" b="1">
                <a:solidFill>
                  <a:schemeClr val="tx1"/>
                </a:solidFill>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39316733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826581"/>
            <a:ext cx="8969776" cy="3204839"/>
          </a:xfrm>
          <a:prstGeom prst="rect">
            <a:avLst/>
          </a:prstGeom>
        </p:spPr>
        <p:txBody>
          <a:bodyPr anchor="ctr"/>
          <a:lstStyle>
            <a:lvl1pPr>
              <a:defRPr sz="4000" b="1" cap="none" spc="0">
                <a:ln w="12700">
                  <a:solidFill>
                    <a:schemeClr val="accent1"/>
                  </a:solidFill>
                  <a:prstDash val="solid"/>
                </a:ln>
                <a:solidFill>
                  <a:schemeClr val="tx1"/>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24401327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86541"/>
            <a:ext cx="8913411" cy="1268126"/>
          </a:xfrm>
          <a:prstGeom prst="rect">
            <a:avLst/>
          </a:prstGeom>
        </p:spPr>
        <p:txBody>
          <a:bodyPr anchor="ctr" anchorCtr="1"/>
          <a:lstStyle>
            <a:lvl1pPr>
              <a:defRPr sz="28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2857500" y="6343880"/>
            <a:ext cx="5922516"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8463621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86541"/>
            <a:ext cx="8913411" cy="1143000"/>
          </a:xfrm>
          <a:prstGeom prst="rect">
            <a:avLst/>
          </a:prstGeom>
        </p:spPr>
        <p:txBody>
          <a:bodyPr anchor="ctr" anchorCtr="1"/>
          <a:lstStyle>
            <a:lvl1pPr>
              <a:defRPr sz="28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06756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0" name="Text Box 5"/>
          <p:cNvSpPr txBox="1">
            <a:spLocks noChangeArrowheads="1"/>
          </p:cNvSpPr>
          <p:nvPr userDrawn="1"/>
        </p:nvSpPr>
        <p:spPr bwMode="auto">
          <a:xfrm>
            <a:off x="252413" y="2041525"/>
            <a:ext cx="8639175" cy="549275"/>
          </a:xfrm>
          <a:prstGeom prst="rect">
            <a:avLst/>
          </a:prstGeom>
          <a:noFill/>
          <a:ln>
            <a:noFill/>
          </a:ln>
          <a:effectLs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000" smtClean="0">
                <a:latin typeface="Tahoma" pitchFamily="34" charset="0"/>
                <a:cs typeface="Times New Roman" pitchFamily="18" charset="0"/>
              </a:rPr>
              <a:t>For more information, contact:</a:t>
            </a:r>
          </a:p>
        </p:txBody>
      </p:sp>
      <p:sp>
        <p:nvSpPr>
          <p:cNvPr id="11" name="Text Box 21"/>
          <p:cNvSpPr txBox="1">
            <a:spLocks noChangeArrowheads="1"/>
          </p:cNvSpPr>
          <p:nvPr userDrawn="1"/>
        </p:nvSpPr>
        <p:spPr bwMode="auto">
          <a:xfrm>
            <a:off x="2590800" y="3692525"/>
            <a:ext cx="3962400" cy="1465263"/>
          </a:xfrm>
          <a:prstGeom prst="rect">
            <a:avLst/>
          </a:prstGeom>
          <a:noFill/>
          <a:ln>
            <a:noFill/>
          </a:ln>
          <a:effectLst/>
          <a:extLst/>
        </p:spPr>
        <p:txBody>
          <a:bodyPr>
            <a:spAutoFit/>
          </a:bodyPr>
          <a:lstStyle>
            <a:lvl1pPr eaLnBrk="0" hangingPunct="0">
              <a:defRPr sz="2200" b="1">
                <a:solidFill>
                  <a:schemeClr val="tx1"/>
                </a:solidFill>
                <a:latin typeface="Arial" charset="0"/>
              </a:defRPr>
            </a:lvl1pPr>
            <a:lvl2pPr marL="742950" indent="-285750" eaLnBrk="0" hangingPunct="0">
              <a:defRPr sz="2200" b="1">
                <a:solidFill>
                  <a:schemeClr val="tx1"/>
                </a:solidFill>
                <a:latin typeface="Arial" charset="0"/>
              </a:defRPr>
            </a:lvl2pPr>
            <a:lvl3pPr marL="1143000" indent="-228600" eaLnBrk="0" hangingPunct="0">
              <a:defRPr sz="2200" b="1">
                <a:solidFill>
                  <a:schemeClr val="tx1"/>
                </a:solidFill>
                <a:latin typeface="Arial" charset="0"/>
              </a:defRPr>
            </a:lvl3pPr>
            <a:lvl4pPr marL="1600200" indent="-228600" eaLnBrk="0" hangingPunct="0">
              <a:defRPr sz="2200" b="1">
                <a:solidFill>
                  <a:schemeClr val="tx1"/>
                </a:solidFill>
                <a:latin typeface="Arial" charset="0"/>
              </a:defRPr>
            </a:lvl4pPr>
            <a:lvl5pPr marL="2057400" indent="-228600" eaLnBrk="0" hangingPunct="0">
              <a:defRPr sz="2200" b="1">
                <a:solidFill>
                  <a:schemeClr val="tx1"/>
                </a:solidFill>
                <a:latin typeface="Arial" charset="0"/>
              </a:defRPr>
            </a:lvl5pPr>
            <a:lvl6pPr marL="2514600" indent="-228600" algn="ctr" eaLnBrk="0" fontAlgn="base" hangingPunct="0">
              <a:spcBef>
                <a:spcPct val="0"/>
              </a:spcBef>
              <a:spcAft>
                <a:spcPct val="0"/>
              </a:spcAft>
              <a:defRPr sz="2200" b="1">
                <a:solidFill>
                  <a:schemeClr val="tx1"/>
                </a:solidFill>
                <a:latin typeface="Arial" charset="0"/>
              </a:defRPr>
            </a:lvl6pPr>
            <a:lvl7pPr marL="2971800" indent="-228600" algn="ctr" eaLnBrk="0" fontAlgn="base" hangingPunct="0">
              <a:spcBef>
                <a:spcPct val="0"/>
              </a:spcBef>
              <a:spcAft>
                <a:spcPct val="0"/>
              </a:spcAft>
              <a:defRPr sz="2200" b="1">
                <a:solidFill>
                  <a:schemeClr val="tx1"/>
                </a:solidFill>
                <a:latin typeface="Arial" charset="0"/>
              </a:defRPr>
            </a:lvl7pPr>
            <a:lvl8pPr marL="3429000" indent="-228600" algn="ctr" eaLnBrk="0" fontAlgn="base" hangingPunct="0">
              <a:spcBef>
                <a:spcPct val="0"/>
              </a:spcBef>
              <a:spcAft>
                <a:spcPct val="0"/>
              </a:spcAft>
              <a:defRPr sz="2200" b="1">
                <a:solidFill>
                  <a:schemeClr val="tx1"/>
                </a:solidFill>
                <a:latin typeface="Arial" charset="0"/>
              </a:defRPr>
            </a:lvl8pPr>
            <a:lvl9pPr marL="3886200" indent="-228600" algn="ctr" eaLnBrk="0" fontAlgn="base" hangingPunct="0">
              <a:spcBef>
                <a:spcPct val="0"/>
              </a:spcBef>
              <a:spcAft>
                <a:spcPct val="0"/>
              </a:spcAft>
              <a:defRPr sz="2200" b="1">
                <a:solidFill>
                  <a:schemeClr val="tx1"/>
                </a:solidFill>
                <a:latin typeface="Arial" charset="0"/>
              </a:defRPr>
            </a:lvl9pPr>
          </a:lstStyle>
          <a:p>
            <a:pPr algn="ctr" eaLnBrk="1" hangingPunct="1">
              <a:defRPr/>
            </a:pPr>
            <a:r>
              <a:rPr lang="en-US" sz="1800" i="1" dirty="0" smtClean="0"/>
              <a:t>1999 Harrison St., Suite 1290</a:t>
            </a:r>
            <a:br>
              <a:rPr lang="en-US" sz="1800" i="1" dirty="0" smtClean="0"/>
            </a:br>
            <a:r>
              <a:rPr lang="en-US" sz="1800" i="1" dirty="0" smtClean="0"/>
              <a:t>Oakland, CA 94612</a:t>
            </a:r>
            <a:br>
              <a:rPr lang="en-US" sz="1800" i="1" dirty="0" smtClean="0"/>
            </a:br>
            <a:r>
              <a:rPr lang="en-US" sz="1800" i="1" dirty="0" smtClean="0"/>
              <a:t>Phone (510) 451-9521</a:t>
            </a:r>
          </a:p>
          <a:p>
            <a:pPr algn="ctr" eaLnBrk="1" hangingPunct="1">
              <a:defRPr/>
            </a:pPr>
            <a:r>
              <a:rPr lang="en-US" sz="1800" i="1" dirty="0" smtClean="0"/>
              <a:t>Fax (510) 451-0384 </a:t>
            </a:r>
          </a:p>
          <a:p>
            <a:pPr algn="ctr" eaLnBrk="1" hangingPunct="1">
              <a:defRPr/>
            </a:pPr>
            <a:r>
              <a:rPr lang="en-US" sz="1800" i="1" dirty="0" smtClean="0"/>
              <a:t>Dave@FM3research.com</a:t>
            </a:r>
          </a:p>
        </p:txBody>
      </p:sp>
      <p:sp>
        <p:nvSpPr>
          <p:cNvPr id="12" name="WordArt 22"/>
          <p:cNvSpPr>
            <a:spLocks noChangeArrowheads="1" noChangeShapeType="1" noTextEdit="1"/>
          </p:cNvSpPr>
          <p:nvPr userDrawn="1"/>
        </p:nvSpPr>
        <p:spPr bwMode="auto">
          <a:xfrm>
            <a:off x="2438400" y="2779713"/>
            <a:ext cx="4394200" cy="711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 DAVID METZ </a:t>
            </a:r>
          </a:p>
        </p:txBody>
      </p:sp>
      <p:pic>
        <p:nvPicPr>
          <p:cNvPr id="13" name="Picture 25" descr="FM3-Logo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633538" y="5372100"/>
            <a:ext cx="587692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973353" y="278214"/>
            <a:ext cx="2019682" cy="1301527"/>
          </a:xfrm>
          <a:prstGeom prst="rect">
            <a:avLst/>
          </a:prstGeom>
          <a:ln w="76200" cap="sq">
            <a:solidFill>
              <a:srgbClr val="000000"/>
            </a:solidFill>
            <a:miter lim="800000"/>
          </a:ln>
          <a:effectLst>
            <a:outerShdw blurRad="57150" dist="50800" dir="2700000" algn="tl" rotWithShape="0">
              <a:srgbClr val="000000">
                <a:alpha val="40000"/>
              </a:srgbClr>
            </a:outerShdw>
          </a:effectLst>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468052" y="273310"/>
            <a:ext cx="1951344" cy="1311335"/>
          </a:xfrm>
          <a:prstGeom prst="rect">
            <a:avLst/>
          </a:prstGeom>
          <a:ln w="76200" cap="sq">
            <a:solidFill>
              <a:srgbClr val="000000"/>
            </a:solidFill>
            <a:miter lim="800000"/>
          </a:ln>
          <a:effectLst>
            <a:outerShdw blurRad="57150" dist="50800" dir="2700000" algn="tl" rotWithShape="0">
              <a:srgbClr val="000000">
                <a:alpha val="40000"/>
              </a:srgbClr>
            </a:outerShdw>
          </a:effectLst>
        </p:spPr>
      </p:pic>
      <p:pic>
        <p:nvPicPr>
          <p:cNvPr id="18" name="Picture 6" descr="C:\Users\Liz\AppData\Local\Microsoft\Windows\Temporary Internet Files\Content.IE5\7M6WQ9FY\MP900442266[1].jp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756815" y="282697"/>
            <a:ext cx="1879119" cy="1292561"/>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9" name="Picture 3" descr="C:\Dropbox\Liz Becka Daina\CLIPART AND PICTURES\Students &amp; Children\MP900439314.JP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50914" y="267309"/>
            <a:ext cx="1979719" cy="1325705"/>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33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38100" y="23813"/>
            <a:ext cx="9067800" cy="6808787"/>
          </a:xfrm>
          <a:prstGeom prst="rect">
            <a:avLst/>
          </a:prstGeom>
          <a:solidFill>
            <a:schemeClr val="bg1"/>
          </a:solidFill>
          <a:ln w="19050">
            <a:solidFill>
              <a:schemeClr val="accent1">
                <a:lumMod val="75000"/>
              </a:schemeClr>
            </a:solidFill>
            <a:miter lim="800000"/>
            <a:headEnd/>
            <a:tailEnd/>
          </a:ln>
          <a:effectLst>
            <a:softEdge rad="63500"/>
          </a:effectLst>
        </p:spPr>
        <p:txBody>
          <a:bodyPr wrap="none" lIns="82058" tIns="41029" rIns="82058" bIns="41029" anchor="ctr"/>
          <a:lstStyle>
            <a:lvl1pPr defTabSz="820738" eaLnBrk="0" hangingPunct="0">
              <a:defRPr sz="2200" b="1">
                <a:solidFill>
                  <a:schemeClr val="tx1"/>
                </a:solidFill>
                <a:latin typeface="Arial" panose="020B0604020202020204" pitchFamily="34" charset="0"/>
              </a:defRPr>
            </a:lvl1pPr>
            <a:lvl2pPr marL="742950" indent="-285750" defTabSz="820738" eaLnBrk="0" hangingPunct="0">
              <a:defRPr sz="2200" b="1">
                <a:solidFill>
                  <a:schemeClr val="tx1"/>
                </a:solidFill>
                <a:latin typeface="Arial" panose="020B0604020202020204" pitchFamily="34" charset="0"/>
              </a:defRPr>
            </a:lvl2pPr>
            <a:lvl3pPr marL="1143000" indent="-228600" defTabSz="820738" eaLnBrk="0" hangingPunct="0">
              <a:defRPr sz="2200" b="1">
                <a:solidFill>
                  <a:schemeClr val="tx1"/>
                </a:solidFill>
                <a:latin typeface="Arial" panose="020B0604020202020204" pitchFamily="34" charset="0"/>
              </a:defRPr>
            </a:lvl3pPr>
            <a:lvl4pPr marL="1600200" indent="-228600" defTabSz="820738" eaLnBrk="0" hangingPunct="0">
              <a:defRPr sz="2200" b="1">
                <a:solidFill>
                  <a:schemeClr val="tx1"/>
                </a:solidFill>
                <a:latin typeface="Arial" panose="020B0604020202020204" pitchFamily="34" charset="0"/>
              </a:defRPr>
            </a:lvl4pPr>
            <a:lvl5pPr marL="2057400" indent="-228600" defTabSz="820738" eaLnBrk="0" hangingPunct="0">
              <a:defRPr sz="2200" b="1">
                <a:solidFill>
                  <a:schemeClr val="tx1"/>
                </a:solidFill>
                <a:latin typeface="Arial" panose="020B0604020202020204" pitchFamily="34" charset="0"/>
              </a:defRPr>
            </a:lvl5pPr>
            <a:lvl6pPr marL="2514600" indent="-228600" algn="ctr" defTabSz="820738" eaLnBrk="0" fontAlgn="base" hangingPunct="0">
              <a:spcBef>
                <a:spcPct val="0"/>
              </a:spcBef>
              <a:spcAft>
                <a:spcPct val="0"/>
              </a:spcAft>
              <a:defRPr sz="2200" b="1">
                <a:solidFill>
                  <a:schemeClr val="tx1"/>
                </a:solidFill>
                <a:latin typeface="Arial" panose="020B0604020202020204" pitchFamily="34" charset="0"/>
              </a:defRPr>
            </a:lvl6pPr>
            <a:lvl7pPr marL="2971800" indent="-228600" algn="ctr" defTabSz="820738" eaLnBrk="0" fontAlgn="base" hangingPunct="0">
              <a:spcBef>
                <a:spcPct val="0"/>
              </a:spcBef>
              <a:spcAft>
                <a:spcPct val="0"/>
              </a:spcAft>
              <a:defRPr sz="2200" b="1">
                <a:solidFill>
                  <a:schemeClr val="tx1"/>
                </a:solidFill>
                <a:latin typeface="Arial" panose="020B0604020202020204" pitchFamily="34" charset="0"/>
              </a:defRPr>
            </a:lvl7pPr>
            <a:lvl8pPr marL="3429000" indent="-228600" algn="ctr" defTabSz="820738" eaLnBrk="0" fontAlgn="base" hangingPunct="0">
              <a:spcBef>
                <a:spcPct val="0"/>
              </a:spcBef>
              <a:spcAft>
                <a:spcPct val="0"/>
              </a:spcAft>
              <a:defRPr sz="2200" b="1">
                <a:solidFill>
                  <a:schemeClr val="tx1"/>
                </a:solidFill>
                <a:latin typeface="Arial" panose="020B0604020202020204" pitchFamily="34" charset="0"/>
              </a:defRPr>
            </a:lvl8pPr>
            <a:lvl9pPr marL="3886200" indent="-228600" algn="ctr" defTabSz="820738" eaLnBrk="0" fontAlgn="base" hangingPunct="0">
              <a:spcBef>
                <a:spcPct val="0"/>
              </a:spcBef>
              <a:spcAft>
                <a:spcPct val="0"/>
              </a:spcAft>
              <a:defRPr sz="2200" b="1">
                <a:solidFill>
                  <a:schemeClr val="tx1"/>
                </a:solidFill>
                <a:latin typeface="Arial" panose="020B0604020202020204" pitchFamily="34" charset="0"/>
              </a:defRPr>
            </a:lvl9pPr>
          </a:lstStyle>
          <a:p>
            <a:pPr algn="ctr" eaLnBrk="1" hangingPunct="1">
              <a:defRPr/>
            </a:pPr>
            <a:r>
              <a:rPr lang="en-US" u="sng" smtClean="0">
                <a:solidFill>
                  <a:srgbClr val="0000FF"/>
                </a:solidFill>
                <a:cs typeface="Times New Roman" panose="02020603050405020304" pitchFamily="18" charset="0"/>
              </a:rPr>
              <a:t/>
            </a:r>
            <a:br>
              <a:rPr lang="en-US" u="sng" smtClean="0">
                <a:solidFill>
                  <a:srgbClr val="0000FF"/>
                </a:solidFill>
                <a:cs typeface="Times New Roman" panose="02020603050405020304" pitchFamily="18" charset="0"/>
              </a:rPr>
            </a:br>
            <a:endParaRPr lang="en-US" u="sng" smtClean="0">
              <a:solidFill>
                <a:srgbClr val="0000FF"/>
              </a:solidFill>
              <a:cs typeface="Times New Roman" panose="02020603050405020304" pitchFamily="18" charset="0"/>
            </a:endParaRPr>
          </a:p>
        </p:txBody>
      </p:sp>
      <p:sp>
        <p:nvSpPr>
          <p:cNvPr id="1710092"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t> </a:t>
            </a:r>
            <a:fld id="{8F1949EA-471B-4B0D-9235-31AC7856D448}" type="slidenum">
              <a:rPr lang="en-US" altLang="en-US" sz="1100" i="1"/>
              <a:pPr algn="r" eaLnBrk="1" hangingPunct="1">
                <a:spcBef>
                  <a:spcPct val="50000"/>
                </a:spcBef>
              </a:pPr>
              <a:t>‹#›</a:t>
            </a:fld>
            <a:endParaRPr lang="en-US" altLang="en-US" sz="1100" i="1" dirty="0"/>
          </a:p>
        </p:txBody>
      </p:sp>
      <p:pic>
        <p:nvPicPr>
          <p:cNvPr id="1028" name="Picture 15" descr="FM3-Logo 2"/>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47625" y="6442075"/>
            <a:ext cx="179893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2" r:id="rId1"/>
    <p:sldLayoutId id="2147484545" r:id="rId2"/>
    <p:sldLayoutId id="2147484672" r:id="rId3"/>
    <p:sldLayoutId id="2147484549" r:id="rId4"/>
    <p:sldLayoutId id="2147484676" r:id="rId5"/>
    <p:sldLayoutId id="2147484677" r:id="rId6"/>
    <p:sldLayoutId id="2147484674" r:id="rId7"/>
    <p:sldLayoutId id="2147484615" r:id="rId8"/>
    <p:sldLayoutId id="2147484675" r:id="rId9"/>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9480" y="2813786"/>
            <a:ext cx="8863849" cy="610732"/>
          </a:xfrm>
          <a:prstGeom prst="roundRect">
            <a:avLst/>
          </a:prstGeom>
          <a:solidFill>
            <a:schemeClr val="tx2">
              <a:lumMod val="60000"/>
              <a:lumOff val="4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p:txBody>
          <a:bodyPr/>
          <a:lstStyle/>
          <a:p>
            <a:r>
              <a:rPr lang="en-US" dirty="0"/>
              <a:t>Voters place children getting a strong start in life as </a:t>
            </a:r>
            <a:r>
              <a:rPr lang="en-US" dirty="0" smtClean="0"/>
              <a:t>one of </a:t>
            </a:r>
            <a:r>
              <a:rPr lang="en-US" dirty="0"/>
              <a:t>the highest national priorities.</a:t>
            </a:r>
          </a:p>
        </p:txBody>
      </p:sp>
      <p:sp>
        <p:nvSpPr>
          <p:cNvPr id="3" name="Text Placeholder 2"/>
          <p:cNvSpPr>
            <a:spLocks noGrp="1"/>
          </p:cNvSpPr>
          <p:nvPr>
            <p:ph type="body" sz="quarter" idx="10"/>
          </p:nvPr>
        </p:nvSpPr>
        <p:spPr/>
        <p:txBody>
          <a:bodyPr/>
          <a:lstStyle/>
          <a:p>
            <a:r>
              <a:rPr lang="en-US" dirty="0" smtClean="0"/>
              <a:t>2013 National Survey by Public Opinion Strategies/Hart Research Associates</a:t>
            </a:r>
            <a:endParaRPr lang="en-US" dirty="0"/>
          </a:p>
        </p:txBody>
      </p:sp>
      <p:sp>
        <p:nvSpPr>
          <p:cNvPr id="4" name="TextBox 3"/>
          <p:cNvSpPr txBox="1"/>
          <p:nvPr/>
        </p:nvSpPr>
        <p:spPr>
          <a:xfrm>
            <a:off x="210671" y="1124134"/>
            <a:ext cx="8722658" cy="830997"/>
          </a:xfrm>
          <a:prstGeom prst="rect">
            <a:avLst/>
          </a:prstGeom>
          <a:noFill/>
        </p:spPr>
        <p:txBody>
          <a:bodyPr wrap="square" rtlCol="0">
            <a:spAutoFit/>
          </a:bodyPr>
          <a:lstStyle/>
          <a:p>
            <a:pPr algn="ctr"/>
            <a:r>
              <a:rPr lang="en-US" sz="1600" b="0" i="1" dirty="0" smtClean="0"/>
              <a:t>Now I'm going to read you some goals that people might have for our country right now, and I'd like you to rate how important you personally consider each goal to be ‐ is it extremely important, very important, somewhat important or not that important to you.</a:t>
            </a:r>
          </a:p>
        </p:txBody>
      </p:sp>
      <p:graphicFrame>
        <p:nvGraphicFramePr>
          <p:cNvPr id="7" name="Content Placeholder 4"/>
          <p:cNvGraphicFramePr>
            <a:graphicFrameLocks/>
          </p:cNvGraphicFramePr>
          <p:nvPr>
            <p:extLst>
              <p:ext uri="{D42A27DB-BD31-4B8C-83A1-F6EECF244321}">
                <p14:modId xmlns:p14="http://schemas.microsoft.com/office/powerpoint/2010/main" val="3235351258"/>
              </p:ext>
            </p:extLst>
          </p:nvPr>
        </p:nvGraphicFramePr>
        <p:xfrm>
          <a:off x="316385" y="2080855"/>
          <a:ext cx="8787279" cy="43081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0"/>
          <p:cNvSpPr txBox="1">
            <a:spLocks noChangeArrowheads="1"/>
          </p:cNvSpPr>
          <p:nvPr/>
        </p:nvSpPr>
        <p:spPr bwMode="white">
          <a:xfrm>
            <a:off x="5030076" y="2378941"/>
            <a:ext cx="1891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smtClean="0">
                <a:solidFill>
                  <a:srgbClr val="FFFFFF"/>
                </a:solidFill>
              </a:rPr>
              <a:t>Extremely</a:t>
            </a:r>
          </a:p>
          <a:p>
            <a:pPr eaLnBrk="1" hangingPunct="1"/>
            <a:r>
              <a:rPr lang="en-US" sz="1200" b="1" dirty="0" smtClean="0">
                <a:solidFill>
                  <a:srgbClr val="FFFFFF"/>
                </a:solidFill>
              </a:rPr>
              <a:t>Important</a:t>
            </a:r>
            <a:endParaRPr lang="en-US" sz="1200" b="1" dirty="0">
              <a:solidFill>
                <a:srgbClr val="FFFFFF"/>
              </a:solidFill>
            </a:endParaRPr>
          </a:p>
        </p:txBody>
      </p:sp>
      <p:sp>
        <p:nvSpPr>
          <p:cNvPr id="9" name="TextBox 6"/>
          <p:cNvSpPr txBox="1">
            <a:spLocks noChangeArrowheads="1"/>
          </p:cNvSpPr>
          <p:nvPr/>
        </p:nvSpPr>
        <p:spPr bwMode="auto">
          <a:xfrm>
            <a:off x="69480" y="2768961"/>
            <a:ext cx="48969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ts val="1600"/>
              </a:lnSpc>
            </a:pPr>
            <a:r>
              <a:rPr lang="en-US" sz="1600" b="0" dirty="0">
                <a:latin typeface="+mn-lt"/>
              </a:rPr>
              <a:t>Making sure that our children get a strong start in life so they </a:t>
            </a:r>
            <a:r>
              <a:rPr lang="en-US" sz="1600" b="0" dirty="0" smtClean="0">
                <a:latin typeface="+mn-lt"/>
              </a:rPr>
              <a:t>will perform </a:t>
            </a:r>
            <a:r>
              <a:rPr lang="en-US" sz="1600" b="0" dirty="0">
                <a:latin typeface="+mn-lt"/>
              </a:rPr>
              <a:t>better in school and succeed in their careers</a:t>
            </a:r>
            <a:endParaRPr lang="en-US" sz="1600" b="0" dirty="0">
              <a:solidFill>
                <a:srgbClr val="000000"/>
              </a:solidFill>
              <a:latin typeface="+mn-lt"/>
            </a:endParaRPr>
          </a:p>
        </p:txBody>
      </p:sp>
      <p:sp>
        <p:nvSpPr>
          <p:cNvPr id="10" name="TextBox 6"/>
          <p:cNvSpPr txBox="1">
            <a:spLocks noChangeArrowheads="1"/>
          </p:cNvSpPr>
          <p:nvPr/>
        </p:nvSpPr>
        <p:spPr bwMode="auto">
          <a:xfrm>
            <a:off x="257735" y="4306407"/>
            <a:ext cx="47087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0" dirty="0">
                <a:latin typeface="+mn-lt"/>
              </a:rPr>
              <a:t>Making sure that working parents can find quality, </a:t>
            </a:r>
            <a:r>
              <a:rPr lang="en-US" sz="1600" b="0" dirty="0" smtClean="0">
                <a:latin typeface="+mn-lt"/>
              </a:rPr>
              <a:t>affordable child </a:t>
            </a:r>
            <a:r>
              <a:rPr lang="en-US" sz="1600" b="0" dirty="0">
                <a:latin typeface="+mn-lt"/>
              </a:rPr>
              <a:t>care for their young children</a:t>
            </a:r>
            <a:endParaRPr lang="en-US" sz="1600" b="0" dirty="0">
              <a:solidFill>
                <a:srgbClr val="000000"/>
              </a:solidFill>
              <a:latin typeface="+mn-lt"/>
            </a:endParaRPr>
          </a:p>
        </p:txBody>
      </p:sp>
      <p:sp>
        <p:nvSpPr>
          <p:cNvPr id="11" name="TextBox 6"/>
          <p:cNvSpPr txBox="1">
            <a:spLocks noChangeArrowheads="1"/>
          </p:cNvSpPr>
          <p:nvPr/>
        </p:nvSpPr>
        <p:spPr bwMode="auto">
          <a:xfrm>
            <a:off x="372041" y="4852640"/>
            <a:ext cx="4578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0" dirty="0">
                <a:latin typeface="+mn-lt"/>
              </a:rPr>
              <a:t>Improving access to quality health care for low‐income families</a:t>
            </a:r>
            <a:endParaRPr lang="en-US" sz="1600" b="0" dirty="0">
              <a:solidFill>
                <a:srgbClr val="000000"/>
              </a:solidFill>
              <a:latin typeface="+mn-lt"/>
            </a:endParaRPr>
          </a:p>
        </p:txBody>
      </p:sp>
      <p:sp>
        <p:nvSpPr>
          <p:cNvPr id="12" name="TextBox 6"/>
          <p:cNvSpPr txBox="1">
            <a:spLocks noChangeArrowheads="1"/>
          </p:cNvSpPr>
          <p:nvPr/>
        </p:nvSpPr>
        <p:spPr bwMode="auto">
          <a:xfrm>
            <a:off x="105340" y="5819414"/>
            <a:ext cx="480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0" dirty="0">
                <a:latin typeface="+mn-lt"/>
              </a:rPr>
              <a:t>Improving roads, highways, and other infrastructure</a:t>
            </a:r>
            <a:endParaRPr lang="en-US" sz="1600" b="0" dirty="0">
              <a:solidFill>
                <a:srgbClr val="000000"/>
              </a:solidFill>
              <a:latin typeface="+mn-lt"/>
            </a:endParaRPr>
          </a:p>
        </p:txBody>
      </p:sp>
      <p:sp>
        <p:nvSpPr>
          <p:cNvPr id="13" name="Rectangle 202"/>
          <p:cNvSpPr>
            <a:spLocks noChangeArrowheads="1"/>
          </p:cNvSpPr>
          <p:nvPr/>
        </p:nvSpPr>
        <p:spPr bwMode="auto">
          <a:xfrm>
            <a:off x="5030076" y="2097741"/>
            <a:ext cx="33601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smtClean="0">
                <a:solidFill>
                  <a:srgbClr val="000000"/>
                </a:solidFill>
              </a:rPr>
              <a:t>Ranked By % Extremely/Very Important</a:t>
            </a:r>
            <a:endParaRPr lang="en-US" sz="11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426" y="2219986"/>
            <a:ext cx="8969776" cy="3204839"/>
          </a:xfrm>
        </p:spPr>
        <p:txBody>
          <a:bodyPr/>
          <a:lstStyle/>
          <a:p>
            <a:r>
              <a:rPr lang="en-US" dirty="0" smtClean="0"/>
              <a:t>Voters appreciate the critical and lasting importance of helping kids while they are very young.</a:t>
            </a:r>
            <a:endParaRPr lang="en-US" dirty="0"/>
          </a:p>
        </p:txBody>
      </p:sp>
      <p:sp>
        <p:nvSpPr>
          <p:cNvPr id="10" name="Text Placeholder 9"/>
          <p:cNvSpPr>
            <a:spLocks noGrp="1"/>
          </p:cNvSpPr>
          <p:nvPr>
            <p:ph type="body" sz="quarter" idx="10"/>
          </p:nvPr>
        </p:nvSpPr>
        <p:spPr/>
        <p:txBody>
          <a:bodyPr/>
          <a:lstStyle/>
          <a:p>
            <a:endParaRPr lang="en-US"/>
          </a:p>
        </p:txBody>
      </p:sp>
      <p:sp>
        <p:nvSpPr>
          <p:cNvPr id="5" name="TextBox 4"/>
          <p:cNvSpPr txBox="1"/>
          <p:nvPr/>
        </p:nvSpPr>
        <p:spPr>
          <a:xfrm>
            <a:off x="3548773" y="1333239"/>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#2:</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0948666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1680882" y="1241238"/>
            <a:ext cx="5867400" cy="64135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fontAlgn="b" hangingPunct="1">
              <a:spcBef>
                <a:spcPct val="50000"/>
              </a:spcBef>
            </a:pPr>
            <a:r>
              <a:rPr lang="en-US" altLang="en-US" sz="1800" b="0" i="1" dirty="0">
                <a:solidFill>
                  <a:srgbClr val="000000"/>
                </a:solidFill>
                <a:cs typeface="Arial" charset="0"/>
              </a:rPr>
              <a:t>What do you think is the most important age for developing a child’s capacity to learn? Is it… </a:t>
            </a:r>
          </a:p>
        </p:txBody>
      </p:sp>
      <p:sp>
        <p:nvSpPr>
          <p:cNvPr id="4" name="Title 3"/>
          <p:cNvSpPr>
            <a:spLocks noGrp="1"/>
          </p:cNvSpPr>
          <p:nvPr>
            <p:ph type="title"/>
          </p:nvPr>
        </p:nvSpPr>
        <p:spPr/>
        <p:txBody>
          <a:bodyPr/>
          <a:lstStyle/>
          <a:p>
            <a:r>
              <a:rPr lang="en-US" dirty="0"/>
              <a:t>A plurality of voters </a:t>
            </a:r>
            <a:r>
              <a:rPr lang="en-US" dirty="0" smtClean="0"/>
              <a:t>views </a:t>
            </a:r>
            <a:r>
              <a:rPr lang="en-US" dirty="0"/>
              <a:t>one to three as the most critical ages in a child’s development.</a:t>
            </a:r>
          </a:p>
        </p:txBody>
      </p:sp>
      <p:sp>
        <p:nvSpPr>
          <p:cNvPr id="5" name="Text Placeholder 4"/>
          <p:cNvSpPr>
            <a:spLocks noGrp="1"/>
          </p:cNvSpPr>
          <p:nvPr>
            <p:ph type="body" sz="quarter" idx="10"/>
          </p:nvPr>
        </p:nvSpPr>
        <p:spPr/>
        <p:txBody>
          <a:bodyPr/>
          <a:lstStyle/>
          <a:p>
            <a:r>
              <a:rPr lang="en-US" dirty="0" smtClean="0"/>
              <a:t>2004 Arizona Voter Survey</a:t>
            </a:r>
            <a:endParaRPr lang="en-US" dirty="0"/>
          </a:p>
        </p:txBody>
      </p:sp>
      <p:graphicFrame>
        <p:nvGraphicFramePr>
          <p:cNvPr id="11" name="Chart 10"/>
          <p:cNvGraphicFramePr/>
          <p:nvPr>
            <p:extLst>
              <p:ext uri="{D42A27DB-BD31-4B8C-83A1-F6EECF244321}">
                <p14:modId xmlns:p14="http://schemas.microsoft.com/office/powerpoint/2010/main" val="711691773"/>
              </p:ext>
            </p:extLst>
          </p:nvPr>
        </p:nvGraphicFramePr>
        <p:xfrm>
          <a:off x="295835" y="2115671"/>
          <a:ext cx="8409454" cy="40208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419206371"/>
              </p:ext>
            </p:extLst>
          </p:nvPr>
        </p:nvGraphicFramePr>
        <p:xfrm>
          <a:off x="5710238" y="2630488"/>
          <a:ext cx="3382962" cy="3762375"/>
        </p:xfrm>
        <a:graphic>
          <a:graphicData uri="http://schemas.openxmlformats.org/drawingml/2006/chart">
            <c:chart xmlns:c="http://schemas.openxmlformats.org/drawingml/2006/chart" xmlns:r="http://schemas.openxmlformats.org/officeDocument/2006/relationships" r:id="rId2"/>
          </a:graphicData>
        </a:graphic>
      </p:graphicFrame>
      <p:sp>
        <p:nvSpPr>
          <p:cNvPr id="100357" name="Text Box 5"/>
          <p:cNvSpPr txBox="1">
            <a:spLocks noChangeArrowheads="1"/>
          </p:cNvSpPr>
          <p:nvPr/>
        </p:nvSpPr>
        <p:spPr bwMode="auto">
          <a:xfrm>
            <a:off x="253999" y="1508679"/>
            <a:ext cx="8634413" cy="8255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971550" indent="-457200" eaLnBrk="0" hangingPunct="0">
              <a:defRPr sz="2400">
                <a:solidFill>
                  <a:schemeClr val="tx1"/>
                </a:solidFill>
                <a:latin typeface="Times New Roman" panose="02020603050405020304" pitchFamily="18" charset="0"/>
              </a:defRPr>
            </a:lvl2pPr>
            <a:lvl3pPr marL="1543050" indent="-457200" eaLnBrk="0" hangingPunct="0">
              <a:defRPr sz="2400">
                <a:solidFill>
                  <a:schemeClr val="tx1"/>
                </a:solidFill>
                <a:latin typeface="Times New Roman" panose="02020603050405020304" pitchFamily="18" charset="0"/>
              </a:defRPr>
            </a:lvl3pPr>
            <a:lvl4pPr marL="2114550" indent="-457200" eaLnBrk="0" hangingPunct="0">
              <a:defRPr sz="2400">
                <a:solidFill>
                  <a:schemeClr val="tx1"/>
                </a:solidFill>
                <a:latin typeface="Times New Roman" panose="02020603050405020304" pitchFamily="18" charset="0"/>
              </a:defRPr>
            </a:lvl4pPr>
            <a:lvl5pPr marL="2686050" indent="-457200" eaLnBrk="0" hangingPunct="0">
              <a:defRPr sz="2400">
                <a:solidFill>
                  <a:schemeClr val="tx1"/>
                </a:solidFill>
                <a:latin typeface="Times New Roman" panose="02020603050405020304" pitchFamily="18" charset="0"/>
              </a:defRPr>
            </a:lvl5pPr>
            <a:lvl6pPr marL="314325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sz="1600" b="0" i="1" dirty="0" smtClean="0">
                <a:solidFill>
                  <a:srgbClr val="000000"/>
                </a:solidFill>
                <a:latin typeface="Arial" panose="020B0604020202020204" pitchFamily="34" charset="0"/>
              </a:rPr>
              <a:t>I am going to read you two statements that describe different approaches to addressing youth related problems.  Please tell me which one you think is the </a:t>
            </a:r>
            <a:r>
              <a:rPr lang="en-US" sz="1600" b="0" i="1" u="sng" dirty="0" smtClean="0">
                <a:solidFill>
                  <a:srgbClr val="000000"/>
                </a:solidFill>
                <a:latin typeface="Arial" panose="020B0604020202020204" pitchFamily="34" charset="0"/>
              </a:rPr>
              <a:t>best</a:t>
            </a:r>
            <a:r>
              <a:rPr lang="en-US" sz="1600" b="0" i="1" dirty="0" smtClean="0">
                <a:solidFill>
                  <a:srgbClr val="000000"/>
                </a:solidFill>
                <a:latin typeface="Arial" panose="020B0604020202020204" pitchFamily="34" charset="0"/>
              </a:rPr>
              <a:t> way to prevent kids from falling behind and dropping out of school or turning to gang violence and drug abuse.</a:t>
            </a:r>
            <a:r>
              <a:rPr lang="en-US" sz="1600" b="0" dirty="0" smtClean="0">
                <a:solidFill>
                  <a:srgbClr val="000000"/>
                </a:solidFill>
                <a:effectLst>
                  <a:outerShdw blurRad="38100" dist="38100" dir="2700000" algn="tl">
                    <a:srgbClr val="FFFFFF"/>
                  </a:outerShdw>
                </a:effectLst>
                <a:latin typeface="Arial" panose="020B0604020202020204" pitchFamily="34" charset="0"/>
              </a:rPr>
              <a:t> </a:t>
            </a:r>
          </a:p>
        </p:txBody>
      </p:sp>
      <p:graphicFrame>
        <p:nvGraphicFramePr>
          <p:cNvPr id="100387" name="Group 35"/>
          <p:cNvGraphicFramePr>
            <a:graphicFrameLocks noGrp="1"/>
          </p:cNvGraphicFramePr>
          <p:nvPr>
            <p:extLst>
              <p:ext uri="{D42A27DB-BD31-4B8C-83A1-F6EECF244321}">
                <p14:modId xmlns:p14="http://schemas.microsoft.com/office/powerpoint/2010/main" val="1888832043"/>
              </p:ext>
            </p:extLst>
          </p:nvPr>
        </p:nvGraphicFramePr>
        <p:xfrm>
          <a:off x="0" y="2614613"/>
          <a:ext cx="5952565" cy="3084511"/>
        </p:xfrm>
        <a:graphic>
          <a:graphicData uri="http://schemas.openxmlformats.org/drawingml/2006/table">
            <a:tbl>
              <a:tblPr/>
              <a:tblGrid>
                <a:gridCol w="5952565"/>
              </a:tblGrid>
              <a:tr h="1310909">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Addressing root problems before they start by providing support services for kids and their families, like after-school and community based programs that keep kids out of trouble, encourage parent involvement, and teach non-violent conflict resolution. </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9" marB="45729" anchor="b" horzOverflow="overflow">
                    <a:lnL cap="flat">
                      <a:noFill/>
                    </a:lnL>
                    <a:lnR cap="flat">
                      <a:noFill/>
                    </a:lnR>
                    <a:lnT cap="flat">
                      <a:noFill/>
                    </a:lnT>
                    <a:lnB>
                      <a:noFill/>
                    </a:lnB>
                    <a:lnTlToBr>
                      <a:noFill/>
                    </a:lnTlToBr>
                    <a:lnBlToTr>
                      <a:noFill/>
                    </a:lnBlToTr>
                    <a:noFill/>
                  </a:tcPr>
                </a:tc>
              </a:tr>
              <a:tr h="1067019">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Setting up stronger consequences for criminal and unacceptable behavior, which means putting more cops on the street, getting tough on juvenile crime and truancy, and ending social promotion.</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9" marB="45729" anchor="b" horzOverflow="overflow">
                    <a:lnL cap="flat">
                      <a:noFill/>
                    </a:lnL>
                    <a:lnR cap="flat">
                      <a:noFill/>
                    </a:lnR>
                    <a:lnT>
                      <a:noFill/>
                    </a:lnT>
                    <a:lnB>
                      <a:noFill/>
                    </a:lnB>
                    <a:lnTlToBr>
                      <a:noFill/>
                    </a:lnTlToBr>
                    <a:lnBlToTr>
                      <a:noFill/>
                    </a:lnBlToTr>
                    <a:noFill/>
                  </a:tcPr>
                </a:tc>
              </a:tr>
              <a:tr h="706583">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Both/Neither/DK/NA</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9" marB="45729" anchor="b" horzOverflow="overflow">
                    <a:lnL cap="flat">
                      <a:noFill/>
                    </a:lnL>
                    <a:lnR cap="flat">
                      <a:noFill/>
                    </a:lnR>
                    <a:lnT>
                      <a:noFill/>
                    </a:lnT>
                    <a:lnB cap="flat">
                      <a:noFill/>
                    </a:lnB>
                    <a:lnTlToBr>
                      <a:noFill/>
                    </a:lnTlToBr>
                    <a:lnBlToTr>
                      <a:noFill/>
                    </a:lnBlToTr>
                    <a:noFill/>
                  </a:tcPr>
                </a:tc>
              </a:tr>
            </a:tbl>
          </a:graphicData>
        </a:graphic>
      </p:graphicFrame>
      <p:sp>
        <p:nvSpPr>
          <p:cNvPr id="63498" name="Text Box 36"/>
          <p:cNvSpPr txBox="1">
            <a:spLocks noChangeArrowheads="1"/>
          </p:cNvSpPr>
          <p:nvPr/>
        </p:nvSpPr>
        <p:spPr bwMode="auto">
          <a:xfrm>
            <a:off x="311150" y="3640138"/>
            <a:ext cx="568325" cy="366712"/>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pPr>
            <a:r>
              <a:rPr lang="en-US" altLang="en-US" sz="1800" i="1" dirty="0">
                <a:solidFill>
                  <a:srgbClr val="A40000"/>
                </a:solidFill>
              </a:rPr>
              <a:t>OR</a:t>
            </a:r>
          </a:p>
        </p:txBody>
      </p:sp>
      <p:sp>
        <p:nvSpPr>
          <p:cNvPr id="2" name="Title 1"/>
          <p:cNvSpPr>
            <a:spLocks noGrp="1"/>
          </p:cNvSpPr>
          <p:nvPr>
            <p:ph type="title"/>
          </p:nvPr>
        </p:nvSpPr>
        <p:spPr>
          <a:xfrm>
            <a:off x="167293" y="312176"/>
            <a:ext cx="8807823" cy="1143000"/>
          </a:xfrm>
        </p:spPr>
        <p:txBody>
          <a:bodyPr/>
          <a:lstStyle/>
          <a:p>
            <a:r>
              <a:rPr lang="en-US" dirty="0"/>
              <a:t>Voters see </a:t>
            </a:r>
            <a:r>
              <a:rPr lang="en-US" dirty="0" smtClean="0"/>
              <a:t>addressing root problems early as the best way to keep kids out of trouble.</a:t>
            </a:r>
            <a:endParaRPr lang="en-US" dirty="0"/>
          </a:p>
        </p:txBody>
      </p:sp>
      <p:sp>
        <p:nvSpPr>
          <p:cNvPr id="3" name="Text Placeholder 2"/>
          <p:cNvSpPr>
            <a:spLocks noGrp="1"/>
          </p:cNvSpPr>
          <p:nvPr>
            <p:ph type="body" sz="quarter" idx="10"/>
          </p:nvPr>
        </p:nvSpPr>
        <p:spPr/>
        <p:txBody>
          <a:bodyPr/>
          <a:lstStyle/>
          <a:p>
            <a:r>
              <a:rPr lang="en-US" dirty="0" smtClean="0"/>
              <a:t>2008 City of Oakland Survey</a:t>
            </a: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Voters don’t believe that we, </a:t>
            </a:r>
            <a:br>
              <a:rPr lang="en-US" dirty="0" smtClean="0"/>
            </a:br>
            <a:r>
              <a:rPr lang="en-US" dirty="0" smtClean="0"/>
              <a:t>as a society, are doing </a:t>
            </a:r>
            <a:br>
              <a:rPr lang="en-US" dirty="0" smtClean="0"/>
            </a:br>
            <a:r>
              <a:rPr lang="en-US" dirty="0" smtClean="0"/>
              <a:t>enough to help kids.</a:t>
            </a:r>
            <a:endParaRPr lang="en-US" dirty="0"/>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#3:</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Overwhelmingly, voters say we should </a:t>
            </a:r>
            <a:r>
              <a:rPr lang="en-US" sz="2400" dirty="0" smtClean="0"/>
              <a:t>be doing </a:t>
            </a:r>
            <a:r>
              <a:rPr lang="en-US" sz="2400" i="1" dirty="0"/>
              <a:t>more</a:t>
            </a:r>
            <a:r>
              <a:rPr lang="en-US" sz="2400" dirty="0"/>
              <a:t> </a:t>
            </a:r>
            <a:r>
              <a:rPr lang="en-US" sz="2400" dirty="0" smtClean="0"/>
              <a:t>to ensure </a:t>
            </a:r>
            <a:r>
              <a:rPr lang="en-US" sz="2400" dirty="0"/>
              <a:t>children start kindergarten ready to do their best – </a:t>
            </a:r>
            <a:r>
              <a:rPr lang="en-US" sz="2400" dirty="0" smtClean="0"/>
              <a:t>virtually no </a:t>
            </a:r>
            <a:r>
              <a:rPr lang="en-US" sz="2400" dirty="0"/>
              <a:t>one says do </a:t>
            </a:r>
            <a:r>
              <a:rPr lang="en-US" sz="2400" i="1" dirty="0"/>
              <a:t>less</a:t>
            </a:r>
            <a:r>
              <a:rPr lang="en-US" sz="2400" dirty="0"/>
              <a:t>.</a:t>
            </a:r>
          </a:p>
        </p:txBody>
      </p:sp>
      <p:sp>
        <p:nvSpPr>
          <p:cNvPr id="4" name="TextBox 3"/>
          <p:cNvSpPr txBox="1"/>
          <p:nvPr/>
        </p:nvSpPr>
        <p:spPr>
          <a:xfrm>
            <a:off x="995083" y="1461247"/>
            <a:ext cx="7153835" cy="830997"/>
          </a:xfrm>
          <a:prstGeom prst="rect">
            <a:avLst/>
          </a:prstGeom>
          <a:noFill/>
        </p:spPr>
        <p:txBody>
          <a:bodyPr wrap="square" rtlCol="0">
            <a:spAutoFit/>
          </a:bodyPr>
          <a:lstStyle/>
          <a:p>
            <a:pPr algn="ctr"/>
            <a:r>
              <a:rPr lang="en-US" sz="1600" b="0" i="1" dirty="0" smtClean="0"/>
              <a:t>And when it comes to ensuring that children begin kindergarten with the knowledge and skills they need to do their best in school, do you think we should be doing more, doing less, or are doing enough?</a:t>
            </a:r>
          </a:p>
        </p:txBody>
      </p:sp>
      <p:graphicFrame>
        <p:nvGraphicFramePr>
          <p:cNvPr id="7" name="Content Placeholder 4"/>
          <p:cNvGraphicFramePr>
            <a:graphicFrameLocks/>
          </p:cNvGraphicFramePr>
          <p:nvPr>
            <p:extLst>
              <p:ext uri="{D42A27DB-BD31-4B8C-83A1-F6EECF244321}">
                <p14:modId xmlns:p14="http://schemas.microsoft.com/office/powerpoint/2010/main" val="1044982213"/>
              </p:ext>
            </p:extLst>
          </p:nvPr>
        </p:nvGraphicFramePr>
        <p:xfrm>
          <a:off x="152400" y="2563905"/>
          <a:ext cx="8839200" cy="37069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txBox="1">
            <a:spLocks/>
          </p:cNvSpPr>
          <p:nvPr/>
        </p:nvSpPr>
        <p:spPr>
          <a:xfrm>
            <a:off x="1915753" y="6321115"/>
            <a:ext cx="6889071" cy="440108"/>
          </a:xfrm>
          <a:prstGeom prst="rect">
            <a:avLst/>
          </a:prstGeom>
        </p:spPr>
        <p:txBody>
          <a:bodyPr anchor="ctr"/>
          <a:lstStyle>
            <a:lvl1pPr marL="0" indent="0" algn="l" rtl="0" eaLnBrk="0" fontAlgn="base" hangingPunct="0">
              <a:spcBef>
                <a:spcPct val="20000"/>
              </a:spcBef>
              <a:spcAft>
                <a:spcPct val="0"/>
              </a:spcAft>
              <a:buNone/>
              <a:defRPr sz="800" b="1" i="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2013 National Survey by Public Opinion Strategies/Hart Research Associates</a:t>
            </a:r>
            <a:endParaRPr lang="en-US" kern="0"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382566558"/>
              </p:ext>
            </p:extLst>
          </p:nvPr>
        </p:nvGraphicFramePr>
        <p:xfrm>
          <a:off x="201332" y="2149101"/>
          <a:ext cx="8597900" cy="4090333"/>
        </p:xfrm>
        <a:graphic>
          <a:graphicData uri="http://schemas.openxmlformats.org/drawingml/2006/chart">
            <c:chart xmlns:c="http://schemas.openxmlformats.org/drawingml/2006/chart" xmlns:r="http://schemas.openxmlformats.org/officeDocument/2006/relationships" r:id="rId2"/>
          </a:graphicData>
        </a:graphic>
      </p:graphicFrame>
      <p:sp>
        <p:nvSpPr>
          <p:cNvPr id="65541" name="Text Box 5"/>
          <p:cNvSpPr txBox="1">
            <a:spLocks noChangeArrowheads="1"/>
          </p:cNvSpPr>
          <p:nvPr/>
        </p:nvSpPr>
        <p:spPr bwMode="auto">
          <a:xfrm>
            <a:off x="800100" y="1270739"/>
            <a:ext cx="7543800" cy="64135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fontAlgn="b" hangingPunct="1">
              <a:spcBef>
                <a:spcPct val="50000"/>
              </a:spcBef>
            </a:pPr>
            <a:r>
              <a:rPr lang="en-US" altLang="en-US" sz="1800" b="0" i="1" dirty="0">
                <a:solidFill>
                  <a:srgbClr val="000000"/>
                </a:solidFill>
                <a:cs typeface="Arial" charset="0"/>
              </a:rPr>
              <a:t>In general, how prepared do you think Arizona’s children are for learning when they enter kindergarten: are they…</a:t>
            </a:r>
          </a:p>
        </p:txBody>
      </p:sp>
      <p:sp>
        <p:nvSpPr>
          <p:cNvPr id="745478" name="Text Box 6"/>
          <p:cNvSpPr txBox="1">
            <a:spLocks noChangeArrowheads="1"/>
          </p:cNvSpPr>
          <p:nvPr/>
        </p:nvSpPr>
        <p:spPr bwMode="auto">
          <a:xfrm>
            <a:off x="3919622" y="2070847"/>
            <a:ext cx="1367118" cy="1015663"/>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p>
            <a:pPr algn="ctr" eaLnBrk="1" hangingPunct="1">
              <a:defRPr/>
            </a:pPr>
            <a:r>
              <a:rPr lang="en-US" sz="2000" dirty="0" smtClean="0">
                <a:solidFill>
                  <a:schemeClr val="accent1"/>
                </a:solidFill>
                <a:latin typeface="Arial" panose="020B0604020202020204" pitchFamily="34" charset="0"/>
              </a:rPr>
              <a:t>Total Prepared </a:t>
            </a:r>
            <a:endParaRPr lang="en-US" sz="2000" dirty="0">
              <a:solidFill>
                <a:schemeClr val="accent1"/>
              </a:solidFill>
              <a:latin typeface="Arial" panose="020B0604020202020204" pitchFamily="34" charset="0"/>
            </a:endParaRPr>
          </a:p>
          <a:p>
            <a:pPr algn="ctr" eaLnBrk="1" hangingPunct="1">
              <a:defRPr/>
            </a:pPr>
            <a:r>
              <a:rPr lang="en-US" sz="2000" dirty="0">
                <a:solidFill>
                  <a:schemeClr val="accent1"/>
                </a:solidFill>
                <a:latin typeface="Arial" panose="020B0604020202020204" pitchFamily="34" charset="0"/>
              </a:rPr>
              <a:t>5%</a:t>
            </a:r>
          </a:p>
        </p:txBody>
      </p:sp>
      <p:sp>
        <p:nvSpPr>
          <p:cNvPr id="745479" name="Text Box 7"/>
          <p:cNvSpPr txBox="1">
            <a:spLocks noChangeArrowheads="1"/>
          </p:cNvSpPr>
          <p:nvPr/>
        </p:nvSpPr>
        <p:spPr bwMode="auto">
          <a:xfrm>
            <a:off x="5716660" y="4179737"/>
            <a:ext cx="1828800" cy="1015663"/>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eaLnBrk="1" hangingPunct="1">
              <a:defRPr/>
            </a:pPr>
            <a:r>
              <a:rPr lang="en-US" sz="2000" dirty="0" smtClean="0">
                <a:solidFill>
                  <a:schemeClr val="accent4"/>
                </a:solidFill>
                <a:latin typeface="Arial" panose="020B0604020202020204" pitchFamily="34" charset="0"/>
              </a:rPr>
              <a:t>Total Not Prepared</a:t>
            </a:r>
            <a:endParaRPr lang="en-US" sz="2000" dirty="0">
              <a:solidFill>
                <a:schemeClr val="accent4"/>
              </a:solidFill>
              <a:latin typeface="Arial" panose="020B0604020202020204" pitchFamily="34" charset="0"/>
            </a:endParaRPr>
          </a:p>
          <a:p>
            <a:pPr algn="ctr" eaLnBrk="1" hangingPunct="1">
              <a:defRPr/>
            </a:pPr>
            <a:r>
              <a:rPr lang="en-US" sz="2000" dirty="0">
                <a:solidFill>
                  <a:schemeClr val="accent4"/>
                </a:solidFill>
                <a:latin typeface="Arial" panose="020B0604020202020204" pitchFamily="34" charset="0"/>
              </a:rPr>
              <a:t>30%</a:t>
            </a:r>
          </a:p>
        </p:txBody>
      </p:sp>
      <p:sp>
        <p:nvSpPr>
          <p:cNvPr id="3" name="Title 2"/>
          <p:cNvSpPr>
            <a:spLocks noGrp="1"/>
          </p:cNvSpPr>
          <p:nvPr>
            <p:ph type="title"/>
          </p:nvPr>
        </p:nvSpPr>
        <p:spPr>
          <a:xfrm>
            <a:off x="168088" y="269646"/>
            <a:ext cx="8807823" cy="910568"/>
          </a:xfrm>
        </p:spPr>
        <p:txBody>
          <a:bodyPr/>
          <a:lstStyle/>
          <a:p>
            <a:r>
              <a:rPr lang="en-US" sz="2400" dirty="0" smtClean="0"/>
              <a:t>And voters think that most kids are not prepared enough for learning when they enter kindergarten.</a:t>
            </a:r>
            <a:endParaRPr lang="en-US" sz="2400" dirty="0"/>
          </a:p>
        </p:txBody>
      </p:sp>
      <p:sp>
        <p:nvSpPr>
          <p:cNvPr id="4" name="Text Placeholder 3"/>
          <p:cNvSpPr>
            <a:spLocks noGrp="1"/>
          </p:cNvSpPr>
          <p:nvPr>
            <p:ph type="body" sz="quarter" idx="10"/>
          </p:nvPr>
        </p:nvSpPr>
        <p:spPr/>
        <p:txBody>
          <a:bodyPr/>
          <a:lstStyle/>
          <a:p>
            <a:r>
              <a:rPr lang="en-US" dirty="0" smtClean="0"/>
              <a:t>2004 Arizona Statewide Survey</a:t>
            </a:r>
            <a:endParaRPr lang="en-US" dirty="0"/>
          </a:p>
        </p:txBody>
      </p:sp>
      <p:sp>
        <p:nvSpPr>
          <p:cNvPr id="13" name="Right Brace 12"/>
          <p:cNvSpPr/>
          <p:nvPr/>
        </p:nvSpPr>
        <p:spPr bwMode="auto">
          <a:xfrm>
            <a:off x="5716660" y="4281008"/>
            <a:ext cx="224886" cy="810938"/>
          </a:xfrm>
          <a:prstGeom prst="rightBrace">
            <a:avLst>
              <a:gd name="adj1" fmla="val 38203"/>
              <a:gd name="adj2" fmla="val 50544"/>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smtClean="0">
              <a:solidFill>
                <a:prstClr val="black"/>
              </a:solidFill>
            </a:endParaRPr>
          </a:p>
        </p:txBody>
      </p:sp>
      <p:sp>
        <p:nvSpPr>
          <p:cNvPr id="14" name="Right Brace 13"/>
          <p:cNvSpPr/>
          <p:nvPr/>
        </p:nvSpPr>
        <p:spPr bwMode="auto">
          <a:xfrm>
            <a:off x="3753389" y="2195621"/>
            <a:ext cx="224886" cy="810938"/>
          </a:xfrm>
          <a:prstGeom prst="rightBrace">
            <a:avLst>
              <a:gd name="adj1" fmla="val 38203"/>
              <a:gd name="adj2" fmla="val 50544"/>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20738"/>
            <a:endParaRPr lang="en-US" dirty="0" smtClean="0">
              <a:solidFill>
                <a:prstClr val="black"/>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#4:</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6" name="Title 5"/>
          <p:cNvSpPr>
            <a:spLocks noGrp="1"/>
          </p:cNvSpPr>
          <p:nvPr>
            <p:ph type="title"/>
          </p:nvPr>
        </p:nvSpPr>
        <p:spPr/>
        <p:txBody>
          <a:bodyPr/>
          <a:lstStyle/>
          <a:p>
            <a:r>
              <a:rPr lang="en-US" dirty="0" smtClean="0"/>
              <a:t>In our hyper-partisan time, kids are one issue that is non-partisan.</a:t>
            </a:r>
            <a:endParaRPr lang="en-US" dirty="0"/>
          </a:p>
        </p:txBody>
      </p:sp>
      <p:sp>
        <p:nvSpPr>
          <p:cNvPr id="8" name="Text Placeholder 7"/>
          <p:cNvSpPr>
            <a:spLocks noGrp="1"/>
          </p:cNvSpPr>
          <p:nvPr>
            <p:ph type="body" sz="quarter" idx="10"/>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Voters across the political spectrum say that we should be doing more.</a:t>
            </a:r>
          </a:p>
        </p:txBody>
      </p:sp>
      <p:graphicFrame>
        <p:nvGraphicFramePr>
          <p:cNvPr id="6" name="Content Placeholder 4"/>
          <p:cNvGraphicFramePr>
            <a:graphicFrameLocks/>
          </p:cNvGraphicFramePr>
          <p:nvPr>
            <p:extLst>
              <p:ext uri="{D42A27DB-BD31-4B8C-83A1-F6EECF244321}">
                <p14:modId xmlns:p14="http://schemas.microsoft.com/office/powerpoint/2010/main" val="536907222"/>
              </p:ext>
            </p:extLst>
          </p:nvPr>
        </p:nvGraphicFramePr>
        <p:xfrm>
          <a:off x="152400" y="1891552"/>
          <a:ext cx="8839200" cy="45092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1377" y="1360094"/>
            <a:ext cx="9081247" cy="400110"/>
          </a:xfrm>
          <a:prstGeom prst="rect">
            <a:avLst/>
          </a:prstGeom>
          <a:noFill/>
        </p:spPr>
        <p:txBody>
          <a:bodyPr wrap="square" rtlCol="0" anchor="ctr">
            <a:spAutoFit/>
          </a:bodyPr>
          <a:lstStyle/>
          <a:p>
            <a:pPr algn="ctr"/>
            <a:r>
              <a:rPr lang="en-US" sz="2000" b="0" i="1" dirty="0" smtClean="0"/>
              <a:t>Start Kindergarten with Skills/Knowledge To Succeed By Party</a:t>
            </a:r>
            <a:endParaRPr lang="en-US" sz="2000" b="0" i="1" dirty="0"/>
          </a:p>
        </p:txBody>
      </p:sp>
      <p:sp>
        <p:nvSpPr>
          <p:cNvPr id="7" name="Text Placeholder 2"/>
          <p:cNvSpPr txBox="1">
            <a:spLocks/>
          </p:cNvSpPr>
          <p:nvPr/>
        </p:nvSpPr>
        <p:spPr>
          <a:xfrm>
            <a:off x="1862590" y="6385993"/>
            <a:ext cx="6889071" cy="440108"/>
          </a:xfrm>
          <a:prstGeom prst="rect">
            <a:avLst/>
          </a:prstGeom>
        </p:spPr>
        <p:txBody>
          <a:bodyPr anchor="ctr"/>
          <a:lstStyle>
            <a:lvl1pPr marL="0" indent="0" algn="l" rtl="0" eaLnBrk="0" fontAlgn="base" hangingPunct="0">
              <a:spcBef>
                <a:spcPct val="20000"/>
              </a:spcBef>
              <a:spcAft>
                <a:spcPct val="0"/>
              </a:spcAft>
              <a:buNone/>
              <a:defRPr sz="800" b="1" i="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2013 National Survey by Public Opinion Strategies/Hart Research Associates</a:t>
            </a:r>
            <a:endParaRPr lang="en-US" kern="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#5:</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5" name="Title 4"/>
          <p:cNvSpPr>
            <a:spLocks noGrp="1"/>
          </p:cNvSpPr>
          <p:nvPr>
            <p:ph type="title"/>
          </p:nvPr>
        </p:nvSpPr>
        <p:spPr/>
        <p:txBody>
          <a:bodyPr/>
          <a:lstStyle/>
          <a:p>
            <a:r>
              <a:rPr lang="en-US" dirty="0" smtClean="0"/>
              <a:t>Voters see investments in kids as helping </a:t>
            </a:r>
            <a:r>
              <a:rPr lang="en-US" i="1" dirty="0" smtClean="0"/>
              <a:t>everyone</a:t>
            </a:r>
            <a:r>
              <a:rPr lang="en-US" dirty="0" smtClean="0"/>
              <a:t> – not just individual kids and their  families.</a:t>
            </a:r>
            <a:endParaRPr lang="en-US" dirty="0"/>
          </a:p>
        </p:txBody>
      </p:sp>
      <p:sp>
        <p:nvSpPr>
          <p:cNvPr id="6" name="Text Placeholder 5"/>
          <p:cNvSpPr>
            <a:spLocks noGrp="1"/>
          </p:cNvSpPr>
          <p:nvPr>
            <p:ph type="body" sz="quarter" idx="10"/>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5578" y="650933"/>
            <a:ext cx="7834144" cy="2193278"/>
          </a:xfrm>
        </p:spPr>
        <p:txBody>
          <a:bodyPr/>
          <a:lstStyle/>
          <a:p>
            <a:r>
              <a:rPr lang="en-US" dirty="0" smtClean="0"/>
              <a:t>No matter what the issue, voters are most motivated by helping children.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1259" y="2997373"/>
            <a:ext cx="6481483" cy="2940764"/>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4"/>
          <p:cNvGraphicFramePr>
            <a:graphicFrameLocks/>
          </p:cNvGraphicFramePr>
          <p:nvPr>
            <p:extLst>
              <p:ext uri="{D42A27DB-BD31-4B8C-83A1-F6EECF244321}">
                <p14:modId xmlns:p14="http://schemas.microsoft.com/office/powerpoint/2010/main" val="2771444026"/>
              </p:ext>
            </p:extLst>
          </p:nvPr>
        </p:nvGraphicFramePr>
        <p:xfrm>
          <a:off x="5478463" y="1577975"/>
          <a:ext cx="3503612" cy="46069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pPr eaLnBrk="1" hangingPunct="1">
              <a:defRPr/>
            </a:pPr>
            <a:r>
              <a:rPr lang="en-US" sz="2800" dirty="0" smtClean="0"/>
              <a:t>And three in five voters say these</a:t>
            </a:r>
            <a:br>
              <a:rPr lang="en-US" sz="2800" dirty="0" smtClean="0"/>
            </a:br>
            <a:r>
              <a:rPr lang="en-US" sz="2800" dirty="0" smtClean="0"/>
              <a:t> programs benefit </a:t>
            </a:r>
            <a:r>
              <a:rPr lang="en-US" sz="2800" i="1" dirty="0" smtClean="0"/>
              <a:t>everyone</a:t>
            </a:r>
            <a:r>
              <a:rPr lang="en-US" sz="2800" dirty="0" smtClean="0"/>
              <a:t>, not just the children who are enrolled and their families.</a:t>
            </a:r>
            <a:br>
              <a:rPr lang="en-US" sz="2800" dirty="0" smtClean="0"/>
            </a:br>
            <a:r>
              <a:rPr lang="en-US" sz="2800" dirty="0" smtClean="0"/>
              <a:t/>
            </a:r>
            <a:br>
              <a:rPr lang="en-US" sz="2800" dirty="0" smtClean="0"/>
            </a:br>
            <a:endParaRPr lang="en-US" sz="2800" dirty="0" smtClean="0"/>
          </a:p>
        </p:txBody>
      </p:sp>
      <p:sp>
        <p:nvSpPr>
          <p:cNvPr id="70660" name="Text Placeholder 1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smtClean="0"/>
              <a:t>2012 San Antonio Voter Survey</a:t>
            </a:r>
          </a:p>
        </p:txBody>
      </p:sp>
      <p:graphicFrame>
        <p:nvGraphicFramePr>
          <p:cNvPr id="9" name="Table 8"/>
          <p:cNvGraphicFramePr>
            <a:graphicFrameLocks noGrp="1"/>
          </p:cNvGraphicFramePr>
          <p:nvPr/>
        </p:nvGraphicFramePr>
        <p:xfrm>
          <a:off x="155575" y="2095500"/>
          <a:ext cx="5486400" cy="3303588"/>
        </p:xfrm>
        <a:graphic>
          <a:graphicData uri="http://schemas.openxmlformats.org/drawingml/2006/table">
            <a:tbl>
              <a:tblPr/>
              <a:tblGrid>
                <a:gridCol w="5486400"/>
              </a:tblGrid>
              <a:tr h="98375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Pre-school programs benefit </a:t>
                      </a:r>
                      <a:r>
                        <a:rPr lang="en-US" sz="1800" u="sng" kern="1200" dirty="0" smtClean="0">
                          <a:solidFill>
                            <a:schemeClr val="tx1"/>
                          </a:solidFill>
                          <a:latin typeface="+mn-lt"/>
                          <a:ea typeface="+mn-ea"/>
                          <a:cs typeface="+mn-cs"/>
                        </a:rPr>
                        <a:t>everyone</a:t>
                      </a:r>
                      <a:r>
                        <a:rPr lang="en-US" sz="1800" kern="1200" dirty="0" smtClean="0">
                          <a:solidFill>
                            <a:schemeClr val="tx1"/>
                          </a:solidFill>
                          <a:latin typeface="+mn-lt"/>
                          <a:ea typeface="+mn-ea"/>
                          <a:cs typeface="+mn-cs"/>
                        </a:rPr>
                        <a:t>, by leading to better-educated kids, lower crime rates, and a stronger economy.</a:t>
                      </a:r>
                      <a:endParaRPr lang="en-US" sz="1800" b="0" i="0" u="none" strike="noStrike" dirty="0">
                        <a:solidFill>
                          <a:srgbClr val="000000"/>
                        </a:solidFill>
                        <a:latin typeface="+mn-lt"/>
                      </a:endParaRPr>
                    </a:p>
                  </a:txBody>
                  <a:tcPr marL="9525" marR="9525" marT="9528" marB="0" anchor="b">
                    <a:lnL>
                      <a:noFill/>
                    </a:lnL>
                    <a:lnR>
                      <a:noFill/>
                    </a:lnR>
                    <a:lnT>
                      <a:noFill/>
                    </a:lnT>
                    <a:lnB>
                      <a:noFill/>
                    </a:lnB>
                  </a:tcPr>
                </a:tc>
              </a:tr>
              <a:tr h="1357173">
                <a:tc>
                  <a:txBody>
                    <a:bodyPr/>
                    <a:lstStyle/>
                    <a:p>
                      <a:pPr algn="r" fontAlgn="b"/>
                      <a:r>
                        <a:rPr lang="en-US" sz="1800" kern="1200" dirty="0" smtClean="0">
                          <a:solidFill>
                            <a:schemeClr val="tx1"/>
                          </a:solidFill>
                          <a:latin typeface="+mn-lt"/>
                          <a:ea typeface="+mn-ea"/>
                          <a:cs typeface="+mn-cs"/>
                        </a:rPr>
                        <a:t>Pre-school programs primarily benefit the </a:t>
                      </a:r>
                      <a:r>
                        <a:rPr lang="en-US" sz="1800" u="sng" kern="1200" dirty="0" smtClean="0">
                          <a:solidFill>
                            <a:schemeClr val="tx1"/>
                          </a:solidFill>
                          <a:latin typeface="+mn-lt"/>
                          <a:ea typeface="+mn-ea"/>
                          <a:cs typeface="+mn-cs"/>
                        </a:rPr>
                        <a:t>children who are enrolled in them</a:t>
                      </a:r>
                      <a:r>
                        <a:rPr lang="en-US" sz="1800" kern="1200" dirty="0" smtClean="0">
                          <a:solidFill>
                            <a:schemeClr val="tx1"/>
                          </a:solidFill>
                          <a:latin typeface="+mn-lt"/>
                          <a:ea typeface="+mn-ea"/>
                          <a:cs typeface="+mn-cs"/>
                        </a:rPr>
                        <a:t>, and their parents and families.</a:t>
                      </a:r>
                      <a:endParaRPr lang="en-US" sz="1800" b="0" i="0" u="none" strike="noStrike" dirty="0">
                        <a:solidFill>
                          <a:srgbClr val="000000"/>
                        </a:solidFill>
                        <a:latin typeface="+mn-lt"/>
                      </a:endParaRPr>
                    </a:p>
                  </a:txBody>
                  <a:tcPr marL="9525" marR="9525" marT="9528" marB="0" anchor="b">
                    <a:lnL>
                      <a:noFill/>
                    </a:lnL>
                    <a:lnR>
                      <a:noFill/>
                    </a:lnR>
                    <a:lnT>
                      <a:noFill/>
                    </a:lnT>
                    <a:lnB>
                      <a:noFill/>
                    </a:lnB>
                  </a:tcPr>
                </a:tc>
              </a:tr>
              <a:tr h="962663">
                <a:tc>
                  <a:txBody>
                    <a:bodyPr/>
                    <a:lstStyle/>
                    <a:p>
                      <a:pPr algn="r" fontAlgn="b"/>
                      <a:r>
                        <a:rPr lang="en-US" sz="1800" b="0" i="0" u="none" strike="noStrike" dirty="0" smtClean="0">
                          <a:solidFill>
                            <a:srgbClr val="000000"/>
                          </a:solidFill>
                          <a:latin typeface="+mn-lt"/>
                        </a:rPr>
                        <a:t>Both/Neither/Not </a:t>
                      </a:r>
                      <a:r>
                        <a:rPr lang="en-US" sz="1800" b="0" i="0" u="none" strike="noStrike" dirty="0">
                          <a:solidFill>
                            <a:srgbClr val="000000"/>
                          </a:solidFill>
                          <a:latin typeface="+mn-lt"/>
                        </a:rPr>
                        <a:t>sure/Don't know</a:t>
                      </a:r>
                    </a:p>
                  </a:txBody>
                  <a:tcPr marL="9525" marR="9525" marT="9528" marB="0" anchor="b">
                    <a:lnL>
                      <a:noFill/>
                    </a:lnL>
                    <a:lnR>
                      <a:noFill/>
                    </a:lnR>
                    <a:lnT>
                      <a:noFill/>
                    </a:lnT>
                    <a:lnB>
                      <a:noFill/>
                    </a:lnB>
                  </a:tcPr>
                </a:tc>
              </a:tr>
            </a:tbl>
          </a:graphicData>
        </a:graphic>
      </p:graphicFrame>
      <p:sp>
        <p:nvSpPr>
          <p:cNvPr id="70665" name="TextBox 9"/>
          <p:cNvSpPr txBox="1">
            <a:spLocks noChangeArrowheads="1"/>
          </p:cNvSpPr>
          <p:nvPr/>
        </p:nvSpPr>
        <p:spPr bwMode="auto">
          <a:xfrm>
            <a:off x="2346325" y="2976563"/>
            <a:ext cx="896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hangingPunct="1"/>
            <a:r>
              <a:rPr lang="en-US" altLang="en-US">
                <a:solidFill>
                  <a:schemeClr val="accent1"/>
                </a:solidFill>
              </a:rPr>
              <a:t>OR</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Voters recognize that the realities of modern life create a </a:t>
            </a:r>
            <a:r>
              <a:rPr lang="en-US" i="1" dirty="0" smtClean="0"/>
              <a:t>shared </a:t>
            </a:r>
            <a:r>
              <a:rPr lang="en-US" dirty="0" smtClean="0"/>
              <a:t>responsibility to children.</a:t>
            </a:r>
            <a:endParaRPr lang="en-US" dirty="0"/>
          </a:p>
        </p:txBody>
      </p:sp>
      <p:sp>
        <p:nvSpPr>
          <p:cNvPr id="6" name="Text Placeholder 5"/>
          <p:cNvSpPr>
            <a:spLocks noGrp="1"/>
          </p:cNvSpPr>
          <p:nvPr>
            <p:ph type="body" sz="quarter" idx="10"/>
          </p:nvPr>
        </p:nvSpPr>
        <p:spPr/>
        <p:txBody>
          <a:bodyPr/>
          <a:lstStyle/>
          <a:p>
            <a:endParaRPr lang="en-US"/>
          </a:p>
        </p:txBody>
      </p:sp>
      <p:sp>
        <p:nvSpPr>
          <p:cNvPr id="3" name="TextBox 2"/>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#6:</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3315026344"/>
              </p:ext>
            </p:extLst>
          </p:nvPr>
        </p:nvGraphicFramePr>
        <p:xfrm>
          <a:off x="201936" y="1703294"/>
          <a:ext cx="8852043" cy="46287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9193" y="216485"/>
            <a:ext cx="8376338" cy="1143000"/>
          </a:xfrm>
        </p:spPr>
        <p:txBody>
          <a:bodyPr/>
          <a:lstStyle/>
          <a:p>
            <a:r>
              <a:rPr lang="en-US" dirty="0" smtClean="0"/>
              <a:t>Voters recognize that often two parents have to work, and that we </a:t>
            </a:r>
            <a:r>
              <a:rPr lang="en-US" i="1" dirty="0" smtClean="0"/>
              <a:t>all</a:t>
            </a:r>
            <a:r>
              <a:rPr lang="en-US" dirty="0" smtClean="0"/>
              <a:t> have a responsibility to help children.</a:t>
            </a:r>
            <a:endParaRPr lang="en-US" dirty="0"/>
          </a:p>
        </p:txBody>
      </p:sp>
      <p:sp>
        <p:nvSpPr>
          <p:cNvPr id="3" name="Text Placeholder 2"/>
          <p:cNvSpPr>
            <a:spLocks noGrp="1"/>
          </p:cNvSpPr>
          <p:nvPr>
            <p:ph type="body" sz="quarter" idx="10"/>
          </p:nvPr>
        </p:nvSpPr>
        <p:spPr/>
        <p:txBody>
          <a:bodyPr/>
          <a:lstStyle/>
          <a:p>
            <a:r>
              <a:rPr lang="en-US" dirty="0" smtClean="0"/>
              <a:t>2004 Arizona Voter Survey</a:t>
            </a: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48643"/>
            <a:ext cx="8969776" cy="2193278"/>
          </a:xfrm>
        </p:spPr>
        <p:txBody>
          <a:bodyPr/>
          <a:lstStyle/>
          <a:p>
            <a:r>
              <a:rPr lang="en-US" dirty="0" smtClean="0"/>
              <a:t>This all adds up to </a:t>
            </a:r>
            <a:r>
              <a:rPr lang="en-US" u="sng" dirty="0" smtClean="0"/>
              <a:t>opportunity</a:t>
            </a:r>
            <a:r>
              <a:rPr lang="en-US" dirty="0" smtClean="0"/>
              <a:t>.</a:t>
            </a:r>
            <a:endParaRPr lang="en-US" dirty="0"/>
          </a:p>
        </p:txBody>
      </p:sp>
      <p:sp>
        <p:nvSpPr>
          <p:cNvPr id="6" name="Text Placeholder 5"/>
          <p:cNvSpPr>
            <a:spLocks noGrp="1"/>
          </p:cNvSpPr>
          <p:nvPr>
            <p:ph type="body" sz="quarter" idx="10"/>
          </p:nvPr>
        </p:nvSpPr>
        <p:spPr/>
        <p:txBody>
          <a:bodyPr/>
          <a:lstStyle/>
          <a:p>
            <a:endParaRPr lang="en-US"/>
          </a:p>
        </p:txBody>
      </p:sp>
      <p:pic>
        <p:nvPicPr>
          <p:cNvPr id="73732" name="Picture 4" descr="C:\Dropbox\Liz Becka Daina\CLIPART AND PICTURES\Students &amp; Children\MP900409374.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66447" y="2451009"/>
            <a:ext cx="2904565" cy="35103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018795">
            <a:off x="947251" y="3072964"/>
            <a:ext cx="3619004" cy="2266448"/>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134472" y="1924873"/>
            <a:ext cx="5797270" cy="3416300"/>
          </a:xfrm>
          <a:prstGeom prst="rect">
            <a:avLst/>
          </a:prstGeom>
          <a:solidFill>
            <a:schemeClr val="accent1">
              <a:alpha val="20000"/>
            </a:schemeClr>
          </a:solidFill>
          <a:ln>
            <a:noFill/>
          </a:ln>
          <a:extLst/>
        </p:spPr>
        <p:txBody>
          <a:bodyPr wrap="square" anchor="ct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just" eaLnBrk="1" fontAlgn="ctr" hangingPunct="1"/>
            <a:r>
              <a:rPr lang="en-US" altLang="en-US" sz="2400" b="0" dirty="0" smtClean="0">
                <a:solidFill>
                  <a:srgbClr val="000000"/>
                </a:solidFill>
              </a:rPr>
              <a:t>“Because </a:t>
            </a:r>
            <a:r>
              <a:rPr lang="en-US" altLang="en-US" sz="2400" b="0" dirty="0">
                <a:solidFill>
                  <a:srgbClr val="000000"/>
                </a:solidFill>
              </a:rPr>
              <a:t>studies show that ninety percent of smokers start as teens, focusing on youth is the best way to reduce smoking in California.  The proven tobacco control programs funded by </a:t>
            </a:r>
            <a:r>
              <a:rPr lang="en-US" altLang="en-US" sz="2400" b="0" dirty="0" smtClean="0">
                <a:solidFill>
                  <a:srgbClr val="000000"/>
                </a:solidFill>
              </a:rPr>
              <a:t>a tobacco tax will </a:t>
            </a:r>
            <a:r>
              <a:rPr lang="en-US" altLang="en-US" sz="2400" b="0" dirty="0">
                <a:solidFill>
                  <a:srgbClr val="000000"/>
                </a:solidFill>
              </a:rPr>
              <a:t>save tens of thousands </a:t>
            </a:r>
            <a:r>
              <a:rPr lang="en-US" altLang="en-US" sz="2400" b="0" dirty="0" smtClean="0">
                <a:solidFill>
                  <a:srgbClr val="000000"/>
                </a:solidFill>
              </a:rPr>
              <a:t>of lives </a:t>
            </a:r>
            <a:r>
              <a:rPr lang="en-US" altLang="en-US" sz="2400" b="0" dirty="0">
                <a:solidFill>
                  <a:srgbClr val="000000"/>
                </a:solidFill>
              </a:rPr>
              <a:t>and tens of millions of dollars for taxpayers by keeping kids from starting smoking in the first place</a:t>
            </a:r>
            <a:r>
              <a:rPr lang="en-US" altLang="en-US" sz="2400" b="0" dirty="0" smtClean="0">
                <a:solidFill>
                  <a:srgbClr val="000000"/>
                </a:solidFill>
              </a:rPr>
              <a:t>.” </a:t>
            </a:r>
            <a:endParaRPr lang="en-US" altLang="en-US" sz="2400" dirty="0">
              <a:solidFill>
                <a:srgbClr val="000000"/>
              </a:solidFill>
            </a:endParaRPr>
          </a:p>
        </p:txBody>
      </p:sp>
      <p:sp>
        <p:nvSpPr>
          <p:cNvPr id="49156" name="WordArt 22"/>
          <p:cNvSpPr>
            <a:spLocks noChangeArrowheads="1" noChangeShapeType="1" noTextEdit="1"/>
          </p:cNvSpPr>
          <p:nvPr/>
        </p:nvSpPr>
        <p:spPr bwMode="auto">
          <a:xfrm>
            <a:off x="6123827" y="1988671"/>
            <a:ext cx="2778126" cy="2150876"/>
          </a:xfrm>
          <a:prstGeom prst="rect">
            <a:avLst/>
          </a:prstGeom>
        </p:spPr>
        <p:txBody>
          <a:bodyPr wrap="none" fromWordArt="1">
            <a:prstTxWarp prst="textPlain">
              <a:avLst>
                <a:gd name="adj" fmla="val 50000"/>
              </a:avLst>
            </a:prstTxWarp>
          </a:bodyPr>
          <a:lstStyle/>
          <a:p>
            <a:pPr algn="ctr"/>
            <a:r>
              <a:rPr lang="en-US" sz="3600" kern="10" dirty="0">
                <a:ln w="9525">
                  <a:solidFill>
                    <a:srgbClr val="00B050"/>
                  </a:solidFill>
                  <a:round/>
                  <a:headEnd/>
                  <a:tailEnd/>
                </a:ln>
                <a:solidFill>
                  <a:srgbClr val="89BA00">
                    <a:shade val="30000"/>
                    <a:satMod val="115000"/>
                  </a:srgbClr>
                </a:solidFill>
                <a:latin typeface="Arial Black"/>
              </a:rPr>
              <a:t>64%</a:t>
            </a:r>
          </a:p>
          <a:p>
            <a:pPr algn="ctr"/>
            <a:r>
              <a:rPr lang="en-US" sz="3600" kern="10" dirty="0">
                <a:ln w="9525">
                  <a:solidFill>
                    <a:srgbClr val="00B050"/>
                  </a:solidFill>
                  <a:round/>
                  <a:headEnd/>
                  <a:tailEnd/>
                </a:ln>
                <a:solidFill>
                  <a:srgbClr val="89BA00">
                    <a:shade val="30000"/>
                    <a:satMod val="115000"/>
                  </a:srgbClr>
                </a:solidFill>
                <a:latin typeface="Arial Black"/>
              </a:rPr>
              <a:t>Convincing</a:t>
            </a:r>
          </a:p>
        </p:txBody>
      </p:sp>
      <p:sp>
        <p:nvSpPr>
          <p:cNvPr id="49157" name="Rectangle 4"/>
          <p:cNvSpPr>
            <a:spLocks noChangeArrowheads="1"/>
          </p:cNvSpPr>
          <p:nvPr/>
        </p:nvSpPr>
        <p:spPr bwMode="auto">
          <a:xfrm>
            <a:off x="517244" y="5504081"/>
            <a:ext cx="737841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fontAlgn="ctr" hangingPunct="1"/>
            <a:r>
              <a:rPr lang="en-US" altLang="en-US" sz="2400" i="1" dirty="0" smtClean="0">
                <a:solidFill>
                  <a:srgbClr val="000000"/>
                </a:solidFill>
              </a:rPr>
              <a:t>Keeping </a:t>
            </a:r>
            <a:r>
              <a:rPr lang="en-US" altLang="en-US" sz="2400" i="1" dirty="0">
                <a:solidFill>
                  <a:srgbClr val="000000"/>
                </a:solidFill>
              </a:rPr>
              <a:t>children </a:t>
            </a:r>
            <a:r>
              <a:rPr lang="en-US" altLang="en-US" sz="2400" i="1" dirty="0" smtClean="0">
                <a:solidFill>
                  <a:srgbClr val="000000"/>
                </a:solidFill>
              </a:rPr>
              <a:t>from starting </a:t>
            </a:r>
            <a:r>
              <a:rPr lang="en-US" altLang="en-US" sz="2400" i="1" dirty="0">
                <a:solidFill>
                  <a:srgbClr val="000000"/>
                </a:solidFill>
              </a:rPr>
              <a:t>to smoke is the #1 </a:t>
            </a:r>
            <a:r>
              <a:rPr lang="en-US" altLang="en-US" sz="2400" i="1" dirty="0" smtClean="0">
                <a:solidFill>
                  <a:srgbClr val="000000"/>
                </a:solidFill>
              </a:rPr>
              <a:t>reason </a:t>
            </a:r>
            <a:r>
              <a:rPr lang="en-US" altLang="en-US" sz="2400" i="1" dirty="0">
                <a:solidFill>
                  <a:srgbClr val="000000"/>
                </a:solidFill>
              </a:rPr>
              <a:t>to support a tobacco tax</a:t>
            </a:r>
          </a:p>
        </p:txBody>
      </p:sp>
      <p:sp>
        <p:nvSpPr>
          <p:cNvPr id="2" name="Title 1"/>
          <p:cNvSpPr>
            <a:spLocks noGrp="1"/>
          </p:cNvSpPr>
          <p:nvPr>
            <p:ph type="title"/>
          </p:nvPr>
        </p:nvSpPr>
        <p:spPr>
          <a:xfrm>
            <a:off x="87112" y="495294"/>
            <a:ext cx="8969776" cy="1227182"/>
          </a:xfrm>
        </p:spPr>
        <p:txBody>
          <a:bodyPr/>
          <a:lstStyle/>
          <a:p>
            <a:r>
              <a:rPr lang="en-US" altLang="en-US" sz="3600" dirty="0" smtClean="0"/>
              <a:t>Whether the issue is public health, as with a tobacco tax…</a:t>
            </a:r>
            <a:endParaRPr lang="en-US" sz="3600" dirty="0"/>
          </a:p>
        </p:txBody>
      </p:sp>
      <p:sp>
        <p:nvSpPr>
          <p:cNvPr id="4" name="Text Placeholder 3"/>
          <p:cNvSpPr>
            <a:spLocks noGrp="1"/>
          </p:cNvSpPr>
          <p:nvPr>
            <p:ph type="body" sz="quarter" idx="10"/>
          </p:nvPr>
        </p:nvSpPr>
        <p:spPr/>
        <p:txBody>
          <a:bodyPr/>
          <a:lstStyle/>
          <a:p>
            <a:r>
              <a:rPr lang="en-US" dirty="0" smtClean="0">
                <a:solidFill>
                  <a:schemeClr val="bg1"/>
                </a:solidFill>
              </a:rPr>
              <a:t>2013 Statewide Poll in California</a:t>
            </a:r>
            <a:endParaRPr lang="en-US" dirty="0">
              <a:solidFill>
                <a:schemeClr val="bg1"/>
              </a:solidFill>
            </a:endParaRPr>
          </a:p>
        </p:txBody>
      </p:sp>
      <p:pic>
        <p:nvPicPr>
          <p:cNvPr id="49158" name="Picture 6" descr="C:\Users\Liz\AppData\Local\Microsoft\Windows\Temporary Internet Files\Content.IE5\B7IQUAST\MC900290958[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25980" y="4203781"/>
            <a:ext cx="1373820" cy="1280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213319430"/>
              </p:ext>
            </p:extLst>
          </p:nvPr>
        </p:nvGraphicFramePr>
        <p:xfrm>
          <a:off x="233081" y="1555765"/>
          <a:ext cx="8704730" cy="4797552"/>
        </p:xfrm>
        <a:graphic>
          <a:graphicData uri="http://schemas.openxmlformats.org/drawingml/2006/table">
            <a:tbl>
              <a:tblPr firstRow="1" bandRow="1">
                <a:effectLst>
                  <a:innerShdw blurRad="114300">
                    <a:prstClr val="black"/>
                  </a:innerShdw>
                </a:effectLst>
                <a:tableStyleId>{793D81CF-94F2-401A-BA57-92F5A7B2D0C5}</a:tableStyleId>
              </a:tblPr>
              <a:tblGrid>
                <a:gridCol w="5424147"/>
                <a:gridCol w="1636356"/>
                <a:gridCol w="1644227"/>
              </a:tblGrid>
              <a:tr h="50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Arial" pitchFamily="34" charset="0"/>
                          <a:cs typeface="Arial" pitchFamily="34" charset="0"/>
                        </a:rPr>
                        <a:t>Issues Ranked By Extremely/Very</a:t>
                      </a:r>
                      <a:r>
                        <a:rPr lang="en-US" sz="1800" b="0" i="1" baseline="0" dirty="0" smtClean="0">
                          <a:solidFill>
                            <a:schemeClr val="tx1"/>
                          </a:solidFill>
                          <a:latin typeface="Arial" pitchFamily="34" charset="0"/>
                          <a:cs typeface="Arial" pitchFamily="34" charset="0"/>
                        </a:rPr>
                        <a:t> Serious</a:t>
                      </a:r>
                      <a:endParaRPr lang="en-US" sz="1800" b="0" i="1"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latin typeface="Arial" pitchFamily="34" charset="0"/>
                          <a:cs typeface="Arial" pitchFamily="34" charset="0"/>
                        </a:rPr>
                        <a:t>% Extremely/</a:t>
                      </a:r>
                    </a:p>
                    <a:p>
                      <a:pPr algn="ctr"/>
                      <a:r>
                        <a:rPr lang="en-US" sz="1400" dirty="0" smtClean="0">
                          <a:latin typeface="Arial" pitchFamily="34" charset="0"/>
                          <a:cs typeface="Arial" pitchFamily="34" charset="0"/>
                        </a:rPr>
                        <a:t>Very Serious</a:t>
                      </a:r>
                      <a:endParaRPr lang="en-US" sz="140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762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latin typeface="Arial" pitchFamily="34" charset="0"/>
                          <a:cs typeface="Arial" pitchFamily="34" charset="0"/>
                        </a:rPr>
                        <a:t>% Total Serious</a:t>
                      </a:r>
                      <a:endParaRPr lang="en-US" sz="1400"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463296">
                <a:tc>
                  <a:txBody>
                    <a:bodyPr/>
                    <a:lstStyle/>
                    <a:p>
                      <a:r>
                        <a:rPr lang="en-US" sz="1400" b="1" dirty="0" smtClean="0">
                          <a:latin typeface="Arial" pitchFamily="34" charset="0"/>
                          <a:cs typeface="Arial" pitchFamily="34" charset="0"/>
                        </a:rPr>
                        <a:t>Kids not spending enough time outdoors and in nature</a:t>
                      </a:r>
                      <a:endParaRPr lang="en-US" sz="1400" b="1" dirty="0">
                        <a:latin typeface="Arial" pitchFamily="34" charset="0"/>
                        <a:cs typeface="Arial" pitchFamily="34" charset="0"/>
                      </a:endParaRPr>
                    </a:p>
                  </a:txBody>
                  <a:tcPr anchor="ctr">
                    <a:lnL w="76200" cap="flat" cmpd="sng" algn="ctr">
                      <a:solidFill>
                        <a:srgbClr val="C00000"/>
                      </a:solidFill>
                      <a:prstDash val="solid"/>
                      <a:round/>
                      <a:headEnd type="none" w="med" len="med"/>
                      <a:tailEnd type="none" w="med" len="med"/>
                    </a:lnL>
                    <a:lnR>
                      <a:noFill/>
                    </a:lnR>
                    <a:lnT w="76200" cap="flat" cmpd="sng" algn="ctr">
                      <a:solidFill>
                        <a:srgbClr val="C00000"/>
                      </a:solidFill>
                      <a:prstDash val="solid"/>
                      <a:round/>
                      <a:headEnd type="none" w="med" len="med"/>
                      <a:tailEnd type="none" w="med" len="med"/>
                    </a:lnT>
                    <a:lnB w="762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50%</a:t>
                      </a:r>
                      <a:endParaRPr lang="en-US" b="1" dirty="0">
                        <a:latin typeface="Arial" pitchFamily="34" charset="0"/>
                        <a:cs typeface="Arial" pitchFamily="34" charset="0"/>
                      </a:endParaRPr>
                    </a:p>
                  </a:txBody>
                  <a:tcPr anchor="ctr">
                    <a:lnL>
                      <a:noFill/>
                    </a:lnL>
                    <a:lnR w="12700" cmpd="sng">
                      <a:noFill/>
                    </a:lnR>
                    <a:lnT w="76200" cap="flat" cmpd="sng" algn="ctr">
                      <a:solidFill>
                        <a:srgbClr val="C00000"/>
                      </a:solidFill>
                      <a:prstDash val="solid"/>
                      <a:round/>
                      <a:headEnd type="none" w="med" len="med"/>
                      <a:tailEnd type="none" w="med" len="med"/>
                    </a:lnT>
                    <a:lnB w="762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82%</a:t>
                      </a:r>
                      <a:endParaRPr lang="en-US" b="1" dirty="0">
                        <a:latin typeface="Arial" pitchFamily="34" charset="0"/>
                        <a:cs typeface="Arial" pitchFamily="34" charset="0"/>
                      </a:endParaRPr>
                    </a:p>
                  </a:txBody>
                  <a:tcPr anchor="ctr">
                    <a:lnL>
                      <a:noFill/>
                    </a:lnL>
                    <a:lnR w="76200" cap="flat" cmpd="sng" algn="ctr">
                      <a:solidFill>
                        <a:srgbClr val="C00000"/>
                      </a:solidFill>
                      <a:prstDash val="solid"/>
                      <a:round/>
                      <a:headEnd type="none" w="med" len="med"/>
                      <a:tailEnd type="none" w="med" len="med"/>
                    </a:lnR>
                    <a:lnT w="76200" cap="flat" cmpd="sng" algn="ctr">
                      <a:solidFill>
                        <a:srgbClr val="C00000"/>
                      </a:solidFill>
                      <a:prstDash val="solid"/>
                      <a:round/>
                      <a:headEnd type="none" w="med" len="med"/>
                      <a:tailEnd type="none" w="med" len="med"/>
                    </a:lnT>
                    <a:lnB w="762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r>
              <a:tr h="463296">
                <a:tc>
                  <a:txBody>
                    <a:bodyPr/>
                    <a:lstStyle/>
                    <a:p>
                      <a:r>
                        <a:rPr lang="en-US" sz="1400" b="1" dirty="0" smtClean="0">
                          <a:latin typeface="Arial" pitchFamily="34" charset="0"/>
                          <a:cs typeface="Arial" pitchFamily="34" charset="0"/>
                        </a:rPr>
                        <a:t>Pollution of rivers,</a:t>
                      </a:r>
                      <a:r>
                        <a:rPr lang="en-US" sz="1400" b="1" baseline="0" dirty="0" smtClean="0">
                          <a:latin typeface="Arial" pitchFamily="34" charset="0"/>
                          <a:cs typeface="Arial" pitchFamily="34" charset="0"/>
                        </a:rPr>
                        <a:t> lakes and streams</a:t>
                      </a:r>
                      <a:endParaRPr lang="en-US" sz="1400" b="1" dirty="0">
                        <a:latin typeface="Arial" pitchFamily="34" charset="0"/>
                        <a:cs typeface="Arial" pitchFamily="34" charset="0"/>
                      </a:endParaRPr>
                    </a:p>
                  </a:txBody>
                  <a:tcPr anchor="ctr">
                    <a:lnL w="57150" cap="flat" cmpd="sng" algn="ctr">
                      <a:noFill/>
                      <a:prstDash val="solid"/>
                      <a:round/>
                      <a:headEnd type="none" w="med" len="med"/>
                      <a:tailEnd type="none" w="med" len="med"/>
                    </a:lnL>
                    <a:lnR>
                      <a:noFill/>
                    </a:lnR>
                    <a:lnT w="76200" cap="flat" cmpd="sng" algn="ctr">
                      <a:solidFill>
                        <a:srgbClr val="C00000"/>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42%</a:t>
                      </a:r>
                      <a:endParaRPr lang="en-US" b="1" dirty="0">
                        <a:latin typeface="Arial" pitchFamily="34" charset="0"/>
                        <a:cs typeface="Arial" pitchFamily="34" charset="0"/>
                      </a:endParaRPr>
                    </a:p>
                  </a:txBody>
                  <a:tcPr anchor="ctr">
                    <a:lnL>
                      <a:noFill/>
                    </a:lnL>
                    <a:lnR w="12700" cmpd="sng">
                      <a:noFill/>
                    </a:lnR>
                    <a:lnT w="76200" cap="flat" cmpd="sng" algn="ctr">
                      <a:solidFill>
                        <a:srgbClr val="C00000"/>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76%</a:t>
                      </a:r>
                      <a:endParaRPr lang="en-US" b="1" dirty="0">
                        <a:latin typeface="Arial" pitchFamily="34" charset="0"/>
                        <a:cs typeface="Arial" pitchFamily="34" charset="0"/>
                      </a:endParaRPr>
                    </a:p>
                  </a:txBody>
                  <a:tcPr anchor="ctr">
                    <a:lnL>
                      <a:noFill/>
                    </a:lnL>
                    <a:lnR w="57150" cap="flat" cmpd="sng" algn="ctr">
                      <a:noFill/>
                      <a:prstDash val="solid"/>
                      <a:round/>
                      <a:headEnd type="none" w="med" len="med"/>
                      <a:tailEnd type="none" w="med" len="med"/>
                    </a:lnR>
                    <a:lnT w="76200" cap="flat" cmpd="sng" algn="ctr">
                      <a:solidFill>
                        <a:srgbClr val="C00000"/>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463296">
                <a:tc>
                  <a:txBody>
                    <a:bodyPr/>
                    <a:lstStyle/>
                    <a:p>
                      <a:r>
                        <a:rPr lang="en-US" sz="1400" b="1" dirty="0" smtClean="0">
                          <a:latin typeface="Arial" pitchFamily="34" charset="0"/>
                          <a:cs typeface="Arial" pitchFamily="34" charset="0"/>
                        </a:rPr>
                        <a:t>Pollution of oceans</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40%</a:t>
                      </a:r>
                      <a:endParaRPr lang="en-US" b="1" dirty="0">
                        <a:latin typeface="Arial" pitchFamily="34" charset="0"/>
                        <a:cs typeface="Arial" pitchFamily="34" charset="0"/>
                      </a:endParaRPr>
                    </a:p>
                  </a:txBody>
                  <a:tcPr anchor="ctr">
                    <a:lnL>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66%</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63296">
                <a:tc>
                  <a:txBody>
                    <a:bodyPr/>
                    <a:lstStyle/>
                    <a:p>
                      <a:r>
                        <a:rPr lang="en-US" sz="1400" b="1" dirty="0" smtClean="0">
                          <a:latin typeface="Arial" pitchFamily="34" charset="0"/>
                          <a:cs typeface="Arial" pitchFamily="34" charset="0"/>
                        </a:rPr>
                        <a:t>Loss of property</a:t>
                      </a:r>
                      <a:r>
                        <a:rPr lang="en-US" sz="1400" b="1" baseline="0" dirty="0" smtClean="0">
                          <a:latin typeface="Arial" pitchFamily="34" charset="0"/>
                          <a:cs typeface="Arial" pitchFamily="34" charset="0"/>
                        </a:rPr>
                        <a:t> rights</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39%</a:t>
                      </a:r>
                      <a:endParaRPr lang="en-US" b="1" dirty="0">
                        <a:latin typeface="Arial"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65%</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04841">
                <a:tc>
                  <a:txBody>
                    <a:bodyPr/>
                    <a:lstStyle/>
                    <a:p>
                      <a:r>
                        <a:rPr lang="en-US" sz="1400" b="1" dirty="0" smtClean="0">
                          <a:latin typeface="Arial" pitchFamily="34" charset="0"/>
                          <a:cs typeface="Arial" pitchFamily="34" charset="0"/>
                        </a:rPr>
                        <a:t>After-effects</a:t>
                      </a:r>
                      <a:r>
                        <a:rPr lang="en-US" sz="1400" b="1" baseline="0" dirty="0" smtClean="0">
                          <a:latin typeface="Arial" pitchFamily="34" charset="0"/>
                          <a:cs typeface="Arial" pitchFamily="34" charset="0"/>
                        </a:rPr>
                        <a:t> of the oil spill in the Gulf of Mexico on wildlife and natural areas</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39%</a:t>
                      </a:r>
                      <a:endParaRPr lang="en-US" b="1" dirty="0">
                        <a:latin typeface="Arial"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62%</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63296">
                <a:tc>
                  <a:txBody>
                    <a:bodyPr/>
                    <a:lstStyle/>
                    <a:p>
                      <a:r>
                        <a:rPr lang="en-US" sz="1400" b="1" dirty="0" smtClean="0">
                          <a:latin typeface="Arial" pitchFamily="34" charset="0"/>
                          <a:cs typeface="Arial" pitchFamily="34" charset="0"/>
                        </a:rPr>
                        <a:t>Global warming</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36%</a:t>
                      </a:r>
                      <a:endParaRPr lang="en-US" b="1" dirty="0">
                        <a:latin typeface="Arial"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60%</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63296">
                <a:tc>
                  <a:txBody>
                    <a:bodyPr/>
                    <a:lstStyle/>
                    <a:p>
                      <a:r>
                        <a:rPr lang="en-US" sz="1400" b="1" dirty="0" smtClean="0">
                          <a:latin typeface="Arial" pitchFamily="34" charset="0"/>
                          <a:cs typeface="Arial" pitchFamily="34" charset="0"/>
                        </a:rPr>
                        <a:t>More frequent droughts</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35%</a:t>
                      </a:r>
                      <a:endParaRPr lang="en-US" b="1" dirty="0">
                        <a:latin typeface="Arial"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62%</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04841">
                <a:tc>
                  <a:txBody>
                    <a:bodyPr/>
                    <a:lstStyle/>
                    <a:p>
                      <a:r>
                        <a:rPr lang="en-US" sz="1400" b="1" dirty="0" smtClean="0">
                          <a:latin typeface="Arial" pitchFamily="34" charset="0"/>
                          <a:cs typeface="Arial" pitchFamily="34" charset="0"/>
                        </a:rPr>
                        <a:t>Not enough planning by local governments trying to direct how and where growth occurs in their communities </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34%</a:t>
                      </a:r>
                      <a:endParaRPr lang="en-US" b="1" dirty="0">
                        <a:latin typeface="Arial"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67%</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63296">
                <a:tc>
                  <a:txBody>
                    <a:bodyPr/>
                    <a:lstStyle/>
                    <a:p>
                      <a:r>
                        <a:rPr lang="en-US" sz="1400" b="1" dirty="0" smtClean="0">
                          <a:latin typeface="Arial" pitchFamily="34" charset="0"/>
                          <a:cs typeface="Arial" pitchFamily="34" charset="0"/>
                        </a:rPr>
                        <a:t>Loss of habitat for fish and wildlife</a:t>
                      </a:r>
                      <a:endParaRPr lang="en-US" sz="1400" b="1" dirty="0">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34%</a:t>
                      </a:r>
                      <a:endParaRPr lang="en-US" b="1" dirty="0">
                        <a:latin typeface="Arial" pitchFamily="34" charset="0"/>
                        <a:cs typeface="Arial" pitchFamily="34" charset="0"/>
                      </a:endParaRPr>
                    </a:p>
                  </a:txBody>
                  <a:tcPr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latin typeface="Arial" pitchFamily="34" charset="0"/>
                          <a:cs typeface="Arial" pitchFamily="34" charset="0"/>
                        </a:rPr>
                        <a:t>63%</a:t>
                      </a:r>
                      <a:endParaRPr lang="en-US" b="1" dirty="0">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5"/>
          <p:cNvSpPr>
            <a:spLocks noGrp="1"/>
          </p:cNvSpPr>
          <p:nvPr>
            <p:ph type="title"/>
          </p:nvPr>
        </p:nvSpPr>
        <p:spPr>
          <a:xfrm>
            <a:off x="150974" y="248381"/>
            <a:ext cx="8807823" cy="1143000"/>
          </a:xfrm>
        </p:spPr>
        <p:txBody>
          <a:bodyPr/>
          <a:lstStyle/>
          <a:p>
            <a:r>
              <a:rPr lang="en-US" sz="3200" dirty="0" smtClean="0"/>
              <a:t>…measuring national voter concern about a range of environmental issues…</a:t>
            </a:r>
            <a:endParaRPr lang="en-US" sz="3200" dirty="0"/>
          </a:p>
        </p:txBody>
      </p:sp>
      <p:sp>
        <p:nvSpPr>
          <p:cNvPr id="7" name="Text Placeholder 6"/>
          <p:cNvSpPr>
            <a:spLocks noGrp="1"/>
          </p:cNvSpPr>
          <p:nvPr>
            <p:ph type="body" sz="quarter" idx="10"/>
          </p:nvPr>
        </p:nvSpPr>
        <p:spPr/>
        <p:txBody>
          <a:bodyPr/>
          <a:lstStyle/>
          <a:p>
            <a:r>
              <a:rPr lang="en-US" dirty="0" smtClean="0"/>
              <a:t>2012 National Poll for the Nature Conservancy</a:t>
            </a: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12" y="452762"/>
            <a:ext cx="8969776" cy="1322875"/>
          </a:xfrm>
        </p:spPr>
        <p:txBody>
          <a:bodyPr/>
          <a:lstStyle/>
          <a:p>
            <a:r>
              <a:rPr lang="en-US" sz="3600" dirty="0"/>
              <a:t>…winning support for a </a:t>
            </a:r>
            <a:br>
              <a:rPr lang="en-US" sz="3600" dirty="0"/>
            </a:br>
            <a:r>
              <a:rPr lang="en-US" sz="3600" dirty="0" smtClean="0"/>
              <a:t>park </a:t>
            </a:r>
            <a:r>
              <a:rPr lang="en-US" sz="3600" dirty="0"/>
              <a:t>bond in Houston…</a:t>
            </a:r>
          </a:p>
        </p:txBody>
      </p:sp>
      <p:sp>
        <p:nvSpPr>
          <p:cNvPr id="8" name="Text Placeholder 7"/>
          <p:cNvSpPr>
            <a:spLocks noGrp="1"/>
          </p:cNvSpPr>
          <p:nvPr>
            <p:ph type="body" sz="quarter" idx="10"/>
          </p:nvPr>
        </p:nvSpPr>
        <p:spPr/>
        <p:txBody>
          <a:bodyPr/>
          <a:lstStyle/>
          <a:p>
            <a:endParaRPr lang="en-US"/>
          </a:p>
        </p:txBody>
      </p:sp>
      <p:sp>
        <p:nvSpPr>
          <p:cNvPr id="6" name="TextBox 5"/>
          <p:cNvSpPr txBox="1"/>
          <p:nvPr/>
        </p:nvSpPr>
        <p:spPr>
          <a:xfrm>
            <a:off x="351865" y="1917382"/>
            <a:ext cx="8440271" cy="2492990"/>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nchor="ctr">
            <a:spAutoFit/>
          </a:bodyPr>
          <a:lstStyle/>
          <a:p>
            <a:pPr algn="just" fontAlgn="b"/>
            <a:r>
              <a:rPr lang="en-US" sz="2600" b="0" dirty="0" smtClean="0">
                <a:ea typeface="Tahoma" pitchFamily="34" charset="0"/>
                <a:cs typeface="Tahoma" pitchFamily="34" charset="0"/>
              </a:rPr>
              <a:t>“In </a:t>
            </a:r>
            <a:r>
              <a:rPr lang="en-US" sz="2600" b="0" dirty="0">
                <a:ea typeface="Tahoma" pitchFamily="34" charset="0"/>
                <a:cs typeface="Tahoma" pitchFamily="34" charset="0"/>
              </a:rPr>
              <a:t>today’s digital age it is more important than ever to preserve places where children can safely run, play and experience nature.  Proposition B will expand Houston’s system of parks, trails and natural areas, giving more kids access to outdoor activities that will improve their overall physical health and well-being</a:t>
            </a:r>
            <a:r>
              <a:rPr lang="en-US" sz="2600" b="0" dirty="0" smtClean="0">
                <a:ea typeface="Tahoma" pitchFamily="34" charset="0"/>
                <a:cs typeface="Tahoma" pitchFamily="34" charset="0"/>
              </a:rPr>
              <a:t>.”</a:t>
            </a:r>
            <a:endParaRPr lang="en-US" sz="2600" b="0" dirty="0">
              <a:ea typeface="Tahoma" pitchFamily="34" charset="0"/>
              <a:cs typeface="Tahoma" pitchFamily="34" charset="0"/>
            </a:endParaRPr>
          </a:p>
        </p:txBody>
      </p:sp>
      <p:sp>
        <p:nvSpPr>
          <p:cNvPr id="9" name="TextBox 8"/>
          <p:cNvSpPr txBox="1"/>
          <p:nvPr/>
        </p:nvSpPr>
        <p:spPr>
          <a:xfrm>
            <a:off x="444874" y="4640152"/>
            <a:ext cx="8254252" cy="1323439"/>
          </a:xfrm>
          <a:prstGeom prst="rect">
            <a:avLst/>
          </a:prstGeom>
          <a:noFill/>
        </p:spPr>
        <p:txBody>
          <a:bodyPr wrap="square" rtlCol="0" anchor="ctr">
            <a:spAutoFit/>
          </a:bodyPr>
          <a:lstStyle/>
          <a:p>
            <a:pPr algn="ctr"/>
            <a:r>
              <a:rPr lang="en-US" altLang="en-US" sz="8000" dirty="0">
                <a:ln w="12700">
                  <a:solidFill>
                    <a:srgbClr val="F9EBAF"/>
                  </a:solidFill>
                  <a:prstDash val="solid"/>
                </a:ln>
                <a:solidFill>
                  <a:srgbClr val="339933"/>
                </a:solidFill>
                <a:effectLst>
                  <a:outerShdw blurRad="41275" dist="20320" dir="1800000" algn="tl" rotWithShape="0">
                    <a:srgbClr val="000000">
                      <a:alpha val="40000"/>
                    </a:srgbClr>
                  </a:outerShdw>
                </a:effectLst>
              </a:rPr>
              <a:t>79% </a:t>
            </a:r>
            <a:r>
              <a:rPr lang="en-US" altLang="en-US" sz="8000" dirty="0" smtClean="0">
                <a:ln w="12700">
                  <a:solidFill>
                    <a:srgbClr val="F9EBAF"/>
                  </a:solidFill>
                  <a:prstDash val="solid"/>
                </a:ln>
                <a:solidFill>
                  <a:srgbClr val="339933"/>
                </a:solidFill>
                <a:effectLst>
                  <a:outerShdw blurRad="41275" dist="20320" dir="1800000" algn="tl" rotWithShape="0">
                    <a:srgbClr val="000000">
                      <a:alpha val="40000"/>
                    </a:srgbClr>
                  </a:outerShdw>
                </a:effectLst>
              </a:rPr>
              <a:t>Convincing</a:t>
            </a:r>
            <a:endParaRPr lang="en-US" altLang="en-US" sz="8000" dirty="0">
              <a:ln w="12700">
                <a:solidFill>
                  <a:srgbClr val="F9EBAF"/>
                </a:solidFill>
                <a:prstDash val="solid"/>
              </a:ln>
              <a:solidFill>
                <a:srgbClr val="339933"/>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44549" y="2530547"/>
            <a:ext cx="8718698" cy="520995"/>
          </a:xfrm>
          <a:prstGeom prst="roundRect">
            <a:avLst/>
          </a:prstGeom>
          <a:solidFill>
            <a:schemeClr val="accent4">
              <a:alpha val="20000"/>
            </a:schemeClr>
          </a:solidFill>
          <a:ln w="63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aphicFrame>
        <p:nvGraphicFramePr>
          <p:cNvPr id="6" name="Group 46"/>
          <p:cNvGraphicFramePr>
            <a:graphicFrameLocks noGrp="1"/>
          </p:cNvGraphicFramePr>
          <p:nvPr>
            <p:extLst>
              <p:ext uri="{D42A27DB-BD31-4B8C-83A1-F6EECF244321}">
                <p14:modId xmlns:p14="http://schemas.microsoft.com/office/powerpoint/2010/main" val="402554909"/>
              </p:ext>
            </p:extLst>
          </p:nvPr>
        </p:nvGraphicFramePr>
        <p:xfrm>
          <a:off x="7906871" y="2019768"/>
          <a:ext cx="1237129" cy="4094163"/>
        </p:xfrm>
        <a:graphic>
          <a:graphicData uri="http://schemas.openxmlformats.org/drawingml/2006/table">
            <a:tbl>
              <a:tblPr/>
              <a:tblGrid>
                <a:gridCol w="1237129"/>
              </a:tblGrid>
              <a:tr h="548746">
                <a:tc>
                  <a:txBody>
                    <a:bodyPr/>
                    <a:lstStyle/>
                    <a:p>
                      <a:pPr marL="0" marR="0" lvl="0" indent="0" algn="ctr" defTabSz="914400" rtl="0" eaLnBrk="1" fontAlgn="b" latinLnBrk="0" hangingPunct="1">
                        <a:lnSpc>
                          <a:spcPts val="1800"/>
                        </a:lnSpc>
                        <a:spcBef>
                          <a:spcPct val="0"/>
                        </a:spcBef>
                        <a:spcAft>
                          <a:spcPct val="0"/>
                        </a:spcAft>
                        <a:buClrTx/>
                        <a:buSzTx/>
                        <a:buFontTx/>
                        <a:buNone/>
                        <a:tabLst/>
                      </a:pPr>
                      <a:r>
                        <a:rPr kumimoji="0" lang="en-US" sz="1600" b="1" i="0" u="none" strike="noStrike" cap="none" normalizeH="0" baseline="0" dirty="0" smtClean="0">
                          <a:ln>
                            <a:noFill/>
                          </a:ln>
                          <a:solidFill>
                            <a:schemeClr val="accent1"/>
                          </a:solidFill>
                          <a:effectLst/>
                          <a:latin typeface="Arial" pitchFamily="34" charset="0"/>
                          <a:cs typeface="Arial" pitchFamily="34" charset="0"/>
                        </a:rPr>
                        <a:t>Total Ext./</a:t>
                      </a:r>
                      <a:br>
                        <a:rPr kumimoji="0" lang="en-US" sz="1600" b="1" i="0" u="none" strike="noStrike" cap="none" normalizeH="0" baseline="0" dirty="0" smtClean="0">
                          <a:ln>
                            <a:noFill/>
                          </a:ln>
                          <a:solidFill>
                            <a:schemeClr val="accent1"/>
                          </a:solidFill>
                          <a:effectLst/>
                          <a:latin typeface="Arial" pitchFamily="34" charset="0"/>
                          <a:cs typeface="Arial" pitchFamily="34" charset="0"/>
                        </a:rPr>
                      </a:br>
                      <a:r>
                        <a:rPr kumimoji="0" lang="en-US" sz="1600" b="1" i="0" u="none" strike="noStrike" cap="none" normalizeH="0" baseline="0" dirty="0" smtClean="0">
                          <a:ln>
                            <a:noFill/>
                          </a:ln>
                          <a:solidFill>
                            <a:schemeClr val="accent1"/>
                          </a:solidFill>
                          <a:effectLst/>
                          <a:latin typeface="Arial" pitchFamily="34" charset="0"/>
                          <a:cs typeface="Arial" pitchFamily="34" charset="0"/>
                        </a:rPr>
                        <a:t>Very Imp.</a:t>
                      </a:r>
                      <a:endParaRPr kumimoji="0" lang="en-US" sz="1600" b="1" i="0" u="none" strike="noStrike" cap="none" normalizeH="0" baseline="0" dirty="0" smtClean="0">
                        <a:ln>
                          <a:noFill/>
                        </a:ln>
                        <a:solidFill>
                          <a:schemeClr val="accent1"/>
                        </a:solidFill>
                        <a:effectLst/>
                        <a:latin typeface="Arial" pitchFamily="34" charset="0"/>
                      </a:endParaRPr>
                    </a:p>
                  </a:txBody>
                  <a:tcPr marL="91508" marR="91508" marT="45734" marB="45734" anchor="b" horzOverflow="overflow">
                    <a:lnL cap="flat">
                      <a:noFill/>
                    </a:lnL>
                    <a:lnR cap="flat">
                      <a:noFill/>
                    </a:lnR>
                    <a:lnT cap="flat">
                      <a:noFill/>
                    </a:lnT>
                    <a:lnB>
                      <a:noFill/>
                    </a:lnB>
                    <a:lnTlToBr>
                      <a:noFill/>
                    </a:lnTlToBr>
                    <a:lnBlToTr>
                      <a:noFill/>
                    </a:lnBlToTr>
                    <a:noFill/>
                  </a:tcPr>
                </a:tc>
              </a:tr>
              <a:tr h="416734">
                <a:tc>
                  <a:txBody>
                    <a:bodyPr/>
                    <a:lstStyle/>
                    <a:p>
                      <a:pPr algn="ctr" fontAlgn="ctr"/>
                      <a:r>
                        <a:rPr lang="en-US" sz="1800" b="1" i="0" u="none" strike="noStrike" dirty="0">
                          <a:solidFill>
                            <a:schemeClr val="accent1"/>
                          </a:solidFill>
                          <a:effectLst/>
                          <a:latin typeface="+mn-lt"/>
                        </a:rPr>
                        <a:t>94%</a:t>
                      </a:r>
                    </a:p>
                  </a:txBody>
                  <a:tcPr marL="9532" marR="9532" marT="9527" marB="0" anchor="b">
                    <a:lnL cap="flat">
                      <a:noFill/>
                    </a:lnL>
                    <a:lnR cap="flat">
                      <a:noFill/>
                    </a:lnR>
                    <a:lnT>
                      <a:noFill/>
                    </a:lnT>
                    <a:lnB>
                      <a:noFill/>
                    </a:lnB>
                    <a:lnTlToBr>
                      <a:noFill/>
                    </a:lnTlToBr>
                    <a:lnBlToTr>
                      <a:noFill/>
                    </a:lnBlToTr>
                    <a:noFill/>
                  </a:tcPr>
                </a:tc>
              </a:tr>
              <a:tr h="636495">
                <a:tc>
                  <a:txBody>
                    <a:bodyPr/>
                    <a:lstStyle/>
                    <a:p>
                      <a:pPr algn="ctr" fontAlgn="ctr"/>
                      <a:r>
                        <a:rPr lang="en-US" sz="1800" b="1" i="0" u="none" strike="noStrike" dirty="0">
                          <a:solidFill>
                            <a:schemeClr val="accent1"/>
                          </a:solidFill>
                          <a:effectLst/>
                          <a:latin typeface="+mn-lt"/>
                        </a:rPr>
                        <a:t>93%</a:t>
                      </a:r>
                    </a:p>
                  </a:txBody>
                  <a:tcPr marL="9532" marR="9532" marT="9527" marB="0" anchor="b">
                    <a:lnL cap="flat">
                      <a:noFill/>
                    </a:lnL>
                    <a:lnR cap="flat">
                      <a:noFill/>
                    </a:lnR>
                    <a:lnT>
                      <a:noFill/>
                    </a:lnT>
                    <a:lnB>
                      <a:noFill/>
                    </a:lnB>
                    <a:lnTlToBr>
                      <a:noFill/>
                    </a:lnTlToBr>
                    <a:lnBlToTr>
                      <a:noFill/>
                    </a:lnBlToTr>
                    <a:noFill/>
                  </a:tcPr>
                </a:tc>
              </a:tr>
              <a:tr h="618564">
                <a:tc>
                  <a:txBody>
                    <a:bodyPr/>
                    <a:lstStyle/>
                    <a:p>
                      <a:pPr algn="ctr" fontAlgn="ctr"/>
                      <a:r>
                        <a:rPr lang="en-US" sz="1800" b="1" i="0" u="none" strike="noStrike" dirty="0">
                          <a:solidFill>
                            <a:schemeClr val="accent1"/>
                          </a:solidFill>
                          <a:effectLst/>
                          <a:latin typeface="+mn-lt"/>
                        </a:rPr>
                        <a:t>89%</a:t>
                      </a:r>
                    </a:p>
                  </a:txBody>
                  <a:tcPr marL="9532" marR="9532" marT="9527" marB="0" anchor="b">
                    <a:lnL cap="flat">
                      <a:noFill/>
                    </a:lnL>
                    <a:lnR cap="flat">
                      <a:noFill/>
                    </a:lnR>
                    <a:lnT>
                      <a:noFill/>
                    </a:lnT>
                    <a:lnB>
                      <a:noFill/>
                    </a:lnB>
                    <a:lnTlToBr>
                      <a:noFill/>
                    </a:lnTlToBr>
                    <a:lnBlToTr>
                      <a:noFill/>
                    </a:lnBlToTr>
                    <a:noFill/>
                  </a:tcPr>
                </a:tc>
              </a:tr>
              <a:tr h="618565">
                <a:tc>
                  <a:txBody>
                    <a:bodyPr/>
                    <a:lstStyle/>
                    <a:p>
                      <a:pPr algn="ctr" fontAlgn="ctr"/>
                      <a:r>
                        <a:rPr lang="en-US" sz="1800" b="1" i="0" u="none" strike="noStrike" dirty="0">
                          <a:solidFill>
                            <a:schemeClr val="accent1"/>
                          </a:solidFill>
                          <a:effectLst/>
                          <a:latin typeface="+mn-lt"/>
                        </a:rPr>
                        <a:t>86%</a:t>
                      </a:r>
                    </a:p>
                  </a:txBody>
                  <a:tcPr marL="9532" marR="9532" marT="9527" marB="0" anchor="b">
                    <a:lnL cap="flat">
                      <a:noFill/>
                    </a:lnL>
                    <a:lnR cap="flat">
                      <a:noFill/>
                    </a:lnR>
                    <a:lnT>
                      <a:noFill/>
                    </a:lnT>
                    <a:lnB>
                      <a:noFill/>
                    </a:lnB>
                    <a:lnTlToBr>
                      <a:noFill/>
                    </a:lnTlToBr>
                    <a:lnBlToTr>
                      <a:noFill/>
                    </a:lnBlToTr>
                    <a:noFill/>
                  </a:tcPr>
                </a:tc>
              </a:tr>
              <a:tr h="636494">
                <a:tc>
                  <a:txBody>
                    <a:bodyPr/>
                    <a:lstStyle/>
                    <a:p>
                      <a:pPr algn="ctr" fontAlgn="ctr"/>
                      <a:r>
                        <a:rPr lang="en-US" sz="1800" b="1" i="0" u="none" strike="noStrike" dirty="0" smtClean="0">
                          <a:solidFill>
                            <a:schemeClr val="accent1"/>
                          </a:solidFill>
                          <a:effectLst/>
                          <a:latin typeface="+mn-lt"/>
                        </a:rPr>
                        <a:t>75%</a:t>
                      </a:r>
                      <a:endParaRPr lang="en-US" sz="1800" b="1" i="0" u="none" strike="noStrike" dirty="0">
                        <a:solidFill>
                          <a:schemeClr val="accent1"/>
                        </a:solidFill>
                        <a:effectLst/>
                        <a:latin typeface="+mn-lt"/>
                      </a:endParaRPr>
                    </a:p>
                  </a:txBody>
                  <a:tcPr marL="9532" marR="9532" marT="9527" marB="0" anchor="b">
                    <a:lnL cap="flat">
                      <a:noFill/>
                    </a:lnL>
                    <a:lnR cap="flat">
                      <a:noFill/>
                    </a:lnR>
                    <a:lnT>
                      <a:noFill/>
                    </a:lnT>
                    <a:lnB>
                      <a:noFill/>
                    </a:lnB>
                    <a:lnTlToBr>
                      <a:noFill/>
                    </a:lnTlToBr>
                    <a:lnBlToTr>
                      <a:noFill/>
                    </a:lnBlToTr>
                    <a:noFill/>
                  </a:tcPr>
                </a:tc>
              </a:tr>
              <a:tr h="618565">
                <a:tc>
                  <a:txBody>
                    <a:bodyPr/>
                    <a:lstStyle/>
                    <a:p>
                      <a:pPr algn="ctr" fontAlgn="ctr"/>
                      <a:r>
                        <a:rPr lang="en-US" sz="1800" b="1" i="0" u="none" strike="noStrike" dirty="0" smtClean="0">
                          <a:solidFill>
                            <a:schemeClr val="accent1"/>
                          </a:solidFill>
                          <a:effectLst/>
                          <a:latin typeface="+mn-lt"/>
                        </a:rPr>
                        <a:t>45%</a:t>
                      </a:r>
                      <a:endParaRPr lang="en-US" sz="1800" b="1" i="0" u="none" strike="noStrike" dirty="0">
                        <a:solidFill>
                          <a:schemeClr val="accent1"/>
                        </a:solidFill>
                        <a:effectLst/>
                        <a:latin typeface="+mn-lt"/>
                      </a:endParaRPr>
                    </a:p>
                  </a:txBody>
                  <a:tcPr marL="9532" marR="9532" marT="9527" marB="0" anchor="b">
                    <a:lnL cap="flat">
                      <a:noFill/>
                    </a:lnL>
                    <a:lnR cap="flat">
                      <a:noFill/>
                    </a:lnR>
                    <a:lnT>
                      <a:noFill/>
                    </a:lnT>
                    <a:lnB>
                      <a:noFill/>
                    </a:lnB>
                    <a:lnTlToBr>
                      <a:noFill/>
                    </a:lnTlToBr>
                    <a:lnBlToTr>
                      <a:noFill/>
                    </a:lnBlToTr>
                    <a:noFill/>
                  </a:tcPr>
                </a:tc>
              </a:tr>
            </a:tbl>
          </a:graphicData>
        </a:graphic>
      </p:graphicFrame>
      <p:sp>
        <p:nvSpPr>
          <p:cNvPr id="4" name="Title 3"/>
          <p:cNvSpPr>
            <a:spLocks noGrp="1"/>
          </p:cNvSpPr>
          <p:nvPr>
            <p:ph type="title"/>
          </p:nvPr>
        </p:nvSpPr>
        <p:spPr/>
        <p:txBody>
          <a:bodyPr/>
          <a:lstStyle/>
          <a:p>
            <a:r>
              <a:rPr lang="en-US" sz="3200" dirty="0"/>
              <a:t>…building a new courthouse in </a:t>
            </a:r>
            <a:r>
              <a:rPr lang="en-US" sz="3200" dirty="0" smtClean="0"/>
              <a:t/>
            </a:r>
            <a:br>
              <a:rPr lang="en-US" sz="3200" dirty="0" smtClean="0"/>
            </a:br>
            <a:r>
              <a:rPr lang="en-US" sz="3200" dirty="0" smtClean="0"/>
              <a:t>a Midwestern county…</a:t>
            </a:r>
            <a:endParaRPr lang="en-US" sz="3200" dirty="0"/>
          </a:p>
        </p:txBody>
      </p:sp>
      <p:sp>
        <p:nvSpPr>
          <p:cNvPr id="54285" name="Text Placeholder 8"/>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smtClean="0">
                <a:solidFill>
                  <a:srgbClr val="000000"/>
                </a:solidFill>
                <a:cs typeface="Times New Roman" pitchFamily="18" charset="0"/>
              </a:rPr>
              <a:t>2013 Countywide Voter Survey</a:t>
            </a:r>
          </a:p>
        </p:txBody>
      </p:sp>
      <p:graphicFrame>
        <p:nvGraphicFramePr>
          <p:cNvPr id="2" name="Chart 4"/>
          <p:cNvGraphicFramePr>
            <a:graphicFrameLocks/>
          </p:cNvGraphicFramePr>
          <p:nvPr>
            <p:extLst>
              <p:ext uri="{D42A27DB-BD31-4B8C-83A1-F6EECF244321}">
                <p14:modId xmlns:p14="http://schemas.microsoft.com/office/powerpoint/2010/main" val="2404523539"/>
              </p:ext>
            </p:extLst>
          </p:nvPr>
        </p:nvGraphicFramePr>
        <p:xfrm>
          <a:off x="-44825" y="2168525"/>
          <a:ext cx="8342313" cy="4311650"/>
        </p:xfrm>
        <a:graphic>
          <a:graphicData uri="http://schemas.openxmlformats.org/drawingml/2006/chart">
            <c:chart xmlns:c="http://schemas.openxmlformats.org/drawingml/2006/chart" xmlns:r="http://schemas.openxmlformats.org/officeDocument/2006/relationships" r:id="rId2"/>
          </a:graphicData>
        </a:graphic>
      </p:graphicFrame>
      <p:sp>
        <p:nvSpPr>
          <p:cNvPr id="54287" name="Rectangle 6"/>
          <p:cNvSpPr>
            <a:spLocks noChangeArrowheads="1"/>
          </p:cNvSpPr>
          <p:nvPr/>
        </p:nvSpPr>
        <p:spPr bwMode="auto">
          <a:xfrm>
            <a:off x="371475" y="1373188"/>
            <a:ext cx="8401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hangingPunct="1"/>
            <a:r>
              <a:rPr lang="en-US" altLang="en-US" sz="1400" b="0" i="1" dirty="0">
                <a:solidFill>
                  <a:srgbClr val="000000"/>
                </a:solidFill>
              </a:rPr>
              <a:t>I am going to read you a list of some of the responsibilities of </a:t>
            </a:r>
            <a:r>
              <a:rPr lang="en-US" altLang="en-US" sz="1400" b="0" i="1" dirty="0" smtClean="0">
                <a:solidFill>
                  <a:srgbClr val="000000"/>
                </a:solidFill>
              </a:rPr>
              <a:t>our local court </a:t>
            </a:r>
            <a:r>
              <a:rPr lang="en-US" altLang="en-US" sz="1400" b="0" i="1" dirty="0">
                <a:solidFill>
                  <a:srgbClr val="000000"/>
                </a:solidFill>
              </a:rPr>
              <a:t>system.  Please tell me how important a priority you think each one should be for our courts -- is it an extremely important priority, very important, somewhat important, or not too important?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dirty="0" smtClean="0">
                <a:latin typeface="Arial" charset="0"/>
                <a:cs typeface="Arial" charset="0"/>
              </a:rPr>
              <a:t>…or persuading voters to support regional ocean planning…</a:t>
            </a:r>
          </a:p>
        </p:txBody>
      </p:sp>
      <p:sp>
        <p:nvSpPr>
          <p:cNvPr id="2" name="Text Placeholder 1"/>
          <p:cNvSpPr>
            <a:spLocks noGrp="1"/>
          </p:cNvSpPr>
          <p:nvPr>
            <p:ph type="body" sz="quarter" idx="10"/>
          </p:nvPr>
        </p:nvSpPr>
        <p:spPr>
          <a:xfrm>
            <a:off x="218221" y="3923420"/>
            <a:ext cx="8726749" cy="2742092"/>
          </a:xfrm>
        </p:spPr>
        <p:txBody>
          <a:bodyPr/>
          <a:lstStyle/>
          <a:p>
            <a:pPr algn="just"/>
            <a:r>
              <a:rPr lang="en-US" sz="2400" dirty="0" smtClean="0"/>
              <a:t>The image most commonly-chosen by focus group participants to attract their attention to ocean issues (shown above) was one of children playing in the surf on the beach.</a:t>
            </a:r>
          </a:p>
          <a:p>
            <a:pPr algn="just"/>
            <a:r>
              <a:rPr lang="en-US" sz="2400" dirty="0" smtClean="0"/>
              <a:t>It had more appeal than images of unique fish, seascapes, whales, undersea landscapes, wind turbines, seafood, or adults fishing.  </a:t>
            </a:r>
          </a:p>
          <a:p>
            <a:pPr algn="just"/>
            <a:endParaRPr lang="en-US" sz="2400" dirty="0"/>
          </a:p>
        </p:txBody>
      </p:sp>
      <p:pic>
        <p:nvPicPr>
          <p:cNvPr id="5" name="Picture 6"/>
          <p:cNvPicPr>
            <a:picLocks noChangeAspect="1" noChangeArrowheads="1"/>
          </p:cNvPicPr>
          <p:nvPr/>
        </p:nvPicPr>
        <p:blipFill>
          <a:blip r:embed="rId2"/>
          <a:srcRect/>
          <a:stretch>
            <a:fillRect/>
          </a:stretch>
        </p:blipFill>
        <p:spPr bwMode="auto">
          <a:xfrm>
            <a:off x="2635415" y="1365794"/>
            <a:ext cx="3892362" cy="2270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8"/>
          <p:cNvSpPr txBox="1">
            <a:spLocks/>
          </p:cNvSpPr>
          <p:nvPr/>
        </p:nvSpPr>
        <p:spPr bwMode="auto">
          <a:xfrm>
            <a:off x="1890944" y="6492407"/>
            <a:ext cx="6889071" cy="220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sz="1000" b="0" i="1" kern="0" dirty="0" smtClean="0">
                <a:solidFill>
                  <a:srgbClr val="000000"/>
                </a:solidFill>
                <a:cs typeface="Times New Roman" pitchFamily="18" charset="0"/>
              </a:rPr>
              <a:t>2013 Focus Groups with Voters in Mid-Atlantic States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11" y="654789"/>
            <a:ext cx="8737911" cy="2193278"/>
          </a:xfrm>
        </p:spPr>
        <p:txBody>
          <a:bodyPr/>
          <a:lstStyle/>
          <a:p>
            <a:r>
              <a:rPr lang="en-US" sz="3200" dirty="0" smtClean="0"/>
              <a:t>…time and time again, the path to success is showing how the measure will benefit children.</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What is it that makes the public so prone to invest in services that will benefit children?  Here are six key factors.</a:t>
            </a:r>
            <a:endParaRPr lang="en-US" sz="3200" dirty="0"/>
          </a:p>
        </p:txBody>
      </p:sp>
      <p:sp>
        <p:nvSpPr>
          <p:cNvPr id="5" name="Text Placeholder 4"/>
          <p:cNvSpPr>
            <a:spLocks noGrp="1"/>
          </p:cNvSpPr>
          <p:nvPr>
            <p:ph type="body" sz="quarter" idx="10"/>
          </p:nvPr>
        </p:nvSpPr>
        <p:spPr/>
        <p:txBody>
          <a:bodyPr/>
          <a:lstStyle/>
          <a:p>
            <a:endParaRPr lang="en-US"/>
          </a:p>
        </p:txBody>
      </p:sp>
      <p:pic>
        <p:nvPicPr>
          <p:cNvPr id="56325" name="Picture 5" descr="C:\Users\Liz\AppData\Local\Microsoft\Windows\Temporary Internet Files\Content.IE5\H7U19MHM\MP900430990[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92052" y="2317800"/>
            <a:ext cx="3747247" cy="2200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12" y="2039241"/>
            <a:ext cx="8969776" cy="3204839"/>
          </a:xfrm>
        </p:spPr>
        <p:txBody>
          <a:bodyPr/>
          <a:lstStyle/>
          <a:p>
            <a:r>
              <a:rPr lang="en-US" dirty="0" smtClean="0"/>
              <a:t>Voters rank helping kids as a more urgent priority than many other national issues.</a:t>
            </a:r>
            <a:endParaRPr lang="en-US" dirty="0"/>
          </a:p>
        </p:txBody>
      </p:sp>
      <p:sp>
        <p:nvSpPr>
          <p:cNvPr id="10" name="Text Placeholder 9"/>
          <p:cNvSpPr>
            <a:spLocks noGrp="1"/>
          </p:cNvSpPr>
          <p:nvPr>
            <p:ph type="body" sz="quarter" idx="10"/>
          </p:nvPr>
        </p:nvSpPr>
        <p:spPr/>
        <p:txBody>
          <a:bodyPr/>
          <a:lstStyle/>
          <a:p>
            <a:endParaRPr lang="en-US"/>
          </a:p>
        </p:txBody>
      </p:sp>
      <p:sp>
        <p:nvSpPr>
          <p:cNvPr id="11" name="TextBox 10"/>
          <p:cNvSpPr txBox="1"/>
          <p:nvPr/>
        </p:nvSpPr>
        <p:spPr>
          <a:xfrm>
            <a:off x="3442447" y="133324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#1:</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4_Default Design">
  <a:themeElements>
    <a:clrScheme name="FM3 - Greens">
      <a:dk1>
        <a:srgbClr val="000000"/>
      </a:dk1>
      <a:lt1>
        <a:srgbClr val="FFFFFF"/>
      </a:lt1>
      <a:dk2>
        <a:srgbClr val="EFC729"/>
      </a:dk2>
      <a:lt2>
        <a:srgbClr val="808080"/>
      </a:lt2>
      <a:accent1>
        <a:srgbClr val="65796E"/>
      </a:accent1>
      <a:accent2>
        <a:srgbClr val="B9C4BE"/>
      </a:accent2>
      <a:accent3>
        <a:srgbClr val="FFFFFF"/>
      </a:accent3>
      <a:accent4>
        <a:srgbClr val="820813"/>
      </a:accent4>
      <a:accent5>
        <a:srgbClr val="FAB8BE"/>
      </a:accent5>
      <a:accent6>
        <a:srgbClr val="A5A5A5"/>
      </a:accent6>
      <a:hlink>
        <a:srgbClr val="333333"/>
      </a:hlink>
      <a:folHlink>
        <a:srgbClr val="FEACC5"/>
      </a:folHlink>
    </a:clrScheme>
    <a:fontScheme name="Custom 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4_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6">
        <a:dk1>
          <a:srgbClr val="000000"/>
        </a:dk1>
        <a:lt1>
          <a:srgbClr val="FFFFFF"/>
        </a:lt1>
        <a:dk2>
          <a:srgbClr val="EFC729"/>
        </a:dk2>
        <a:lt2>
          <a:srgbClr val="808080"/>
        </a:lt2>
        <a:accent1>
          <a:srgbClr val="1E1E7A"/>
        </a:accent1>
        <a:accent2>
          <a:srgbClr val="C8EAF4"/>
        </a:accent2>
        <a:accent3>
          <a:srgbClr val="FFFFFF"/>
        </a:accent3>
        <a:accent4>
          <a:srgbClr val="000000"/>
        </a:accent4>
        <a:accent5>
          <a:srgbClr val="ABABBE"/>
        </a:accent5>
        <a:accent6>
          <a:srgbClr val="B5D4DD"/>
        </a:accent6>
        <a:hlink>
          <a:srgbClr val="CE3C42"/>
        </a:hlink>
        <a:folHlink>
          <a:srgbClr val="FFD1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21992</TotalTime>
  <Words>1161</Words>
  <Application>Microsoft Office PowerPoint</Application>
  <PresentationFormat>Letter Paper (8.5x11 in)</PresentationFormat>
  <Paragraphs>116</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4_Default Design</vt:lpstr>
      <vt:lpstr>Microsoft PowerPoint 97-2003 Presentation</vt:lpstr>
      <vt:lpstr>PowerPoint Presentation</vt:lpstr>
      <vt:lpstr>No matter what the issue, voters are most motivated by helping children.</vt:lpstr>
      <vt:lpstr>Whether the issue is public health, as with a tobacco tax…</vt:lpstr>
      <vt:lpstr>…measuring national voter concern about a range of environmental issues…</vt:lpstr>
      <vt:lpstr>…winning support for a  park bond in Houston…</vt:lpstr>
      <vt:lpstr>…building a new courthouse in  a Midwestern county…</vt:lpstr>
      <vt:lpstr>…or persuading voters to support regional ocean planning…</vt:lpstr>
      <vt:lpstr>…time and time again, the path to success is showing how the measure will benefit children.      What is it that makes the public so prone to invest in services that will benefit children?  Here are six key factors.</vt:lpstr>
      <vt:lpstr>Voters rank helping kids as a more urgent priority than many other national issues.</vt:lpstr>
      <vt:lpstr>Voters place children getting a strong start in life as one of the highest national priorities.</vt:lpstr>
      <vt:lpstr>Voters appreciate the critical and lasting importance of helping kids while they are very young.</vt:lpstr>
      <vt:lpstr>A plurality of voters views one to three as the most critical ages in a child’s development.</vt:lpstr>
      <vt:lpstr>Voters see addressing root problems early as the best way to keep kids out of trouble.</vt:lpstr>
      <vt:lpstr>Voters don’t believe that we,  as a society, are doing  enough to help kids.</vt:lpstr>
      <vt:lpstr>Overwhelmingly, voters say we should be doing more to ensure children start kindergarten ready to do their best – virtually no one says do less.</vt:lpstr>
      <vt:lpstr>And voters think that most kids are not prepared enough for learning when they enter kindergarten.</vt:lpstr>
      <vt:lpstr>In our hyper-partisan time, kids are one issue that is non-partisan.</vt:lpstr>
      <vt:lpstr>Voters across the political spectrum say that we should be doing more.</vt:lpstr>
      <vt:lpstr>Voters see investments in kids as helping everyone – not just individual kids and their  families.</vt:lpstr>
      <vt:lpstr>And three in five voters say these  programs benefit everyone, not just the children who are enrolled and their families.  </vt:lpstr>
      <vt:lpstr>Voters recognize that the realities of modern life create a shared responsibility to children.</vt:lpstr>
      <vt:lpstr>Voters recognize that often two parents have to work, and that we all have a responsibility to help children.</vt:lpstr>
      <vt:lpstr>This all adds up to opportunity.</vt:lpstr>
      <vt:lpstr>PowerPoint Presentation</vt:lpstr>
    </vt:vector>
  </TitlesOfParts>
  <Company>FM3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FM3</dc:creator>
  <cp:lastModifiedBy>Margaret Brodkin</cp:lastModifiedBy>
  <cp:revision>5850</cp:revision>
  <cp:lastPrinted>2013-09-26T20:18:26Z</cp:lastPrinted>
  <dcterms:created xsi:type="dcterms:W3CDTF">2001-02-27T16:08:11Z</dcterms:created>
  <dcterms:modified xsi:type="dcterms:W3CDTF">2013-10-02T03:07:07Z</dcterms:modified>
</cp:coreProperties>
</file>